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1" r:id="rId1"/>
  </p:sldMasterIdLst>
  <p:notesMasterIdLst>
    <p:notesMasterId r:id="rId25"/>
  </p:notesMasterIdLst>
  <p:sldIdLst>
    <p:sldId id="261" r:id="rId2"/>
    <p:sldId id="265" r:id="rId3"/>
    <p:sldId id="273" r:id="rId4"/>
    <p:sldId id="264" r:id="rId5"/>
    <p:sldId id="260" r:id="rId6"/>
    <p:sldId id="272" r:id="rId7"/>
    <p:sldId id="266" r:id="rId8"/>
    <p:sldId id="267" r:id="rId9"/>
    <p:sldId id="268" r:id="rId10"/>
    <p:sldId id="269" r:id="rId11"/>
    <p:sldId id="270" r:id="rId12"/>
    <p:sldId id="271" r:id="rId13"/>
    <p:sldId id="275" r:id="rId14"/>
    <p:sldId id="277" r:id="rId15"/>
    <p:sldId id="278" r:id="rId16"/>
    <p:sldId id="280" r:id="rId17"/>
    <p:sldId id="281" r:id="rId18"/>
    <p:sldId id="282" r:id="rId19"/>
    <p:sldId id="276" r:id="rId20"/>
    <p:sldId id="283" r:id="rId21"/>
    <p:sldId id="284" r:id="rId22"/>
    <p:sldId id="285" r:id="rId23"/>
    <p:sldId id="274"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Extra" id="{ECF4B256-7805-6444-8D55-6812D3E61B64}">
          <p14:sldIdLst>
            <p14:sldId id="261"/>
            <p14:sldId id="265"/>
            <p14:sldId id="273"/>
            <p14:sldId id="264"/>
            <p14:sldId id="260"/>
            <p14:sldId id="272"/>
            <p14:sldId id="266"/>
            <p14:sldId id="267"/>
            <p14:sldId id="268"/>
            <p14:sldId id="269"/>
            <p14:sldId id="270"/>
            <p14:sldId id="271"/>
            <p14:sldId id="275"/>
            <p14:sldId id="277"/>
            <p14:sldId id="278"/>
            <p14:sldId id="280"/>
            <p14:sldId id="281"/>
            <p14:sldId id="282"/>
            <p14:sldId id="276"/>
            <p14:sldId id="283"/>
            <p14:sldId id="284"/>
            <p14:sldId id="285"/>
            <p14:sldId id="274"/>
          </p14:sldIdLst>
        </p14:section>
      </p14:sectionLst>
    </p:ext>
    <p:ext uri="{EFAFB233-063F-42B5-8137-9DF3F51BA10A}">
      <p15:sldGuideLst xmlns:p15="http://schemas.microsoft.com/office/powerpoint/2012/main">
        <p15:guide id="1" pos="3840" userDrawn="1">
          <p15:clr>
            <a:srgbClr val="A4A3A4"/>
          </p15:clr>
        </p15:guide>
        <p15:guide id="2" pos="39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CFF"/>
    <a:srgbClr val="2B3A4C"/>
    <a:srgbClr val="DADAE0"/>
    <a:srgbClr val="4C9758"/>
    <a:srgbClr val="CC5653"/>
    <a:srgbClr val="417DBA"/>
    <a:srgbClr val="E28394"/>
    <a:srgbClr val="EC6563"/>
    <a:srgbClr val="FF9636"/>
    <a:srgbClr val="56B2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445E47-5BEB-E34B-967B-98B0CB473CFC}" v="1" dt="2021-12-28T00:20:35.1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3"/>
    <p:restoredTop sz="94608"/>
  </p:normalViewPr>
  <p:slideViewPr>
    <p:cSldViewPr snapToGrid="0">
      <p:cViewPr varScale="1">
        <p:scale>
          <a:sx n="128" d="100"/>
          <a:sy n="128" d="100"/>
        </p:scale>
        <p:origin x="176" y="184"/>
      </p:cViewPr>
      <p:guideLst>
        <p:guide pos="3840"/>
        <p:guide pos="39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E17933-E34B-4248-93F2-F5648CAAE259}" type="datetimeFigureOut">
              <a:rPr lang="en-US" smtClean="0"/>
              <a:t>12/27/21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B0811C-C769-D84D-AD2F-6E6E10AB7608}" type="slidenum">
              <a:rPr lang="en-US" smtClean="0"/>
              <a:t>‹#›</a:t>
            </a:fld>
            <a:endParaRPr lang="en-US"/>
          </a:p>
        </p:txBody>
      </p:sp>
    </p:spTree>
    <p:extLst>
      <p:ext uri="{BB962C8B-B14F-4D97-AF65-F5344CB8AC3E}">
        <p14:creationId xmlns:p14="http://schemas.microsoft.com/office/powerpoint/2010/main" val="314148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3B0811C-C769-D84D-AD2F-6E6E10AB7608}" type="slidenum">
              <a:rPr lang="en-US" smtClean="0"/>
              <a:t>1</a:t>
            </a:fld>
            <a:endParaRPr lang="en-US"/>
          </a:p>
        </p:txBody>
      </p:sp>
    </p:spTree>
    <p:extLst>
      <p:ext uri="{BB962C8B-B14F-4D97-AF65-F5344CB8AC3E}">
        <p14:creationId xmlns:p14="http://schemas.microsoft.com/office/powerpoint/2010/main" val="143065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e112f80eb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e112f80eb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e112f80eb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e112f80eb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404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3B0811C-C769-D84D-AD2F-6E6E10AB7608}" type="slidenum">
              <a:rPr lang="en-US" smtClean="0"/>
              <a:t>13</a:t>
            </a:fld>
            <a:endParaRPr lang="en-US"/>
          </a:p>
        </p:txBody>
      </p:sp>
    </p:spTree>
    <p:extLst>
      <p:ext uri="{BB962C8B-B14F-4D97-AF65-F5344CB8AC3E}">
        <p14:creationId xmlns:p14="http://schemas.microsoft.com/office/powerpoint/2010/main" val="2031627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726ED139-0480-4198-83E2-68CE0B25BC9B}" type="datetimeFigureOut">
              <a:rPr lang="en-US" smtClean="0"/>
              <a:t>12/27/21</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4FAB73BC-B049-4115-A692-8D63A059BFB8}" type="slidenum">
              <a:rPr lang="en-US" smtClean="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99210218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A97CE23-3B6A-482C-9BEA-F32A9EB44C40}" type="datetimeFigureOut">
              <a:rPr lang="en-US" smtClean="0"/>
              <a:t>12/27/21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80131873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39C8FD-9717-4D78-9D01-4CBD0AC8CAE0}" type="datetimeFigureOut">
              <a:rPr lang="en-US" smtClean="0"/>
              <a:t>12/27/21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6162313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734902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82BD47-5F5E-4508-9DFC-0021F20B392D}" type="datetimeFigureOut">
              <a:rPr lang="en-US" smtClean="0"/>
              <a:t>12/27/21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710726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7BB23E3-326B-4424-9A50-2CBB9CA4B2E5}" type="datetimeFigureOut">
              <a:rPr lang="en-US" smtClean="0"/>
              <a:t>12/27/21</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4FAB73BC-B049-4115-A692-8D63A059BFB8}"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77225317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AA09F6F-C437-48B6-80BB-8E50899C06AF}" type="datetimeFigureOut">
              <a:rPr lang="en-US" smtClean="0"/>
              <a:t>12/27/21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90684309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A776D14-B85F-4865-804C-5734F9C85CDD}" type="datetimeFigureOut">
              <a:rPr lang="en-US" smtClean="0"/>
              <a:t>12/27/21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2701555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8956C38-6601-4688-9146-5E61D8B04598}" type="datetimeFigureOut">
              <a:rPr lang="en-US" smtClean="0"/>
              <a:t>12/27/21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96376359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46061E-CDAE-49E3-92CB-288B639C3B6F}" type="datetimeFigureOut">
              <a:rPr lang="en-US" smtClean="0"/>
              <a:t>12/27/21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88917634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35E9851-4767-4B63-B36B-F772D06043F2}" type="datetimeFigureOut">
              <a:rPr lang="en-US" smtClean="0"/>
              <a:t>12/27/21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FAB73BC-B049-4115-A692-8D63A059BFB8}"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8896868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09A586-BE94-448D-BAE3-D5D323B9149F}" type="datetimeFigureOut">
              <a:rPr lang="en-US" smtClean="0"/>
              <a:t>12/27/21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FAB73BC-B049-4115-A692-8D63A059BFB8}"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408966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ADDEAF24-54CC-4408-99B3-A70A172EFF44}" type="datetimeFigureOut">
              <a:rPr lang="en-US" smtClean="0"/>
              <a:t>12/27/21</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4FAB73BC-B049-4115-A692-8D63A059BFB8}" type="slidenum">
              <a:rPr lang="en-US" smtClean="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75278"/>
      </p:ext>
    </p:extLst>
  </p:cSld>
  <p:clrMap bg1="lt1" tx1="dk1" bg2="lt2" tx2="dk2" accent1="accent1" accent2="accent2" accent3="accent3" accent4="accent4" accent5="accent5" accent6="accent6" hlink="hlink" folHlink="folHlink"/>
  <p:sldLayoutIdLst>
    <p:sldLayoutId id="2147484092" r:id="rId1"/>
    <p:sldLayoutId id="2147484093" r:id="rId2"/>
    <p:sldLayoutId id="2147484094" r:id="rId3"/>
    <p:sldLayoutId id="2147484095" r:id="rId4"/>
    <p:sldLayoutId id="2147484096" r:id="rId5"/>
    <p:sldLayoutId id="2147484097" r:id="rId6"/>
    <p:sldLayoutId id="2147484098" r:id="rId7"/>
    <p:sldLayoutId id="2147484099" r:id="rId8"/>
    <p:sldLayoutId id="2147484100" r:id="rId9"/>
    <p:sldLayoutId id="2147484101" r:id="rId10"/>
    <p:sldLayoutId id="2147484102" r:id="rId11"/>
    <p:sldLayoutId id="2147484103" r:id="rId12"/>
  </p:sldLayoutIdLst>
  <p:transition>
    <p:fade/>
  </p:transition>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9ECB0E0D-AC1B-4E83-84EA-237BFA2063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9">
            <a:extLst>
              <a:ext uri="{FF2B5EF4-FFF2-40B4-BE49-F238E27FC236}">
                <a16:creationId xmlns:a16="http://schemas.microsoft.com/office/drawing/2014/main" id="{D6DCB3B1-E1A7-4510-831B-77C8EFF56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32A3B-10CF-4EEB-BA1F-A63D2ED61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014E52ED-3C51-46E6-BE4B-14FFAB2C3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 name="Title 1"/>
          <p:cNvSpPr>
            <a:spLocks noGrp="1"/>
          </p:cNvSpPr>
          <p:nvPr>
            <p:ph type="ctrTitle"/>
          </p:nvPr>
        </p:nvSpPr>
        <p:spPr>
          <a:xfrm>
            <a:off x="1478521" y="1480930"/>
            <a:ext cx="5751537" cy="3848521"/>
          </a:xfrm>
        </p:spPr>
        <p:txBody>
          <a:bodyPr vert="horz" lIns="91440" tIns="45720" rIns="91440" bIns="45720" rtlCol="0" anchor="ctr">
            <a:normAutofit/>
          </a:bodyPr>
          <a:lstStyle/>
          <a:p>
            <a:r>
              <a:rPr lang="en-US" sz="6600" cap="none"/>
              <a:t>The Regiomontanus Problem in 3D</a:t>
            </a:r>
          </a:p>
        </p:txBody>
      </p:sp>
      <p:sp>
        <p:nvSpPr>
          <p:cNvPr id="3" name="Subtitle 2"/>
          <p:cNvSpPr>
            <a:spLocks noGrp="1"/>
          </p:cNvSpPr>
          <p:nvPr>
            <p:ph type="subTitle" idx="1"/>
          </p:nvPr>
        </p:nvSpPr>
        <p:spPr>
          <a:xfrm>
            <a:off x="8119870" y="1480929"/>
            <a:ext cx="2593610" cy="3848522"/>
          </a:xfrm>
        </p:spPr>
        <p:txBody>
          <a:bodyPr vert="horz" lIns="91440" tIns="45720" rIns="91440" bIns="45720" rtlCol="0" anchor="ctr">
            <a:normAutofit/>
          </a:bodyPr>
          <a:lstStyle/>
          <a:p>
            <a:pPr marL="342900" indent="-342900" algn="l">
              <a:spcAft>
                <a:spcPts val="600"/>
              </a:spcAft>
              <a:buFont typeface="Courier New" panose="02070309020205020404" pitchFamily="49" charset="0"/>
              <a:buChar char="o"/>
            </a:pPr>
            <a:r>
              <a:rPr lang="en-US" sz="2000">
                <a:latin typeface="+mj-lt"/>
              </a:rPr>
              <a:t>Austin Holt</a:t>
            </a:r>
          </a:p>
          <a:p>
            <a:pPr marL="342900" indent="-342900" algn="l">
              <a:spcAft>
                <a:spcPts val="600"/>
              </a:spcAft>
              <a:buFont typeface="Courier New" panose="02070309020205020404" pitchFamily="49" charset="0"/>
              <a:buChar char="o"/>
            </a:pPr>
            <a:r>
              <a:rPr lang="en-US" sz="2000">
                <a:latin typeface="+mj-lt"/>
              </a:rPr>
              <a:t>George Chemmala</a:t>
            </a:r>
            <a:endParaRPr lang="en-US" sz="2000"/>
          </a:p>
        </p:txBody>
      </p:sp>
      <p:cxnSp>
        <p:nvCxnSpPr>
          <p:cNvPr id="7" name="Straight Connector 13">
            <a:extLst>
              <a:ext uri="{FF2B5EF4-FFF2-40B4-BE49-F238E27FC236}">
                <a16:creationId xmlns:a16="http://schemas.microsoft.com/office/drawing/2014/main" id="{6116DDC6-8F07-46CC-8751-E5C9346B2A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4964" y="2388358"/>
            <a:ext cx="0" cy="1856096"/>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0656578"/>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397E3F3C-41E5-6C45-AA48-0DE045D41F53}"/>
              </a:ext>
            </a:extLst>
          </p:cNvPr>
          <p:cNvPicPr>
            <a:picLocks noGrp="1" noChangeAspect="1"/>
          </p:cNvPicPr>
          <p:nvPr>
            <p:ph idx="1"/>
          </p:nvPr>
        </p:nvPicPr>
        <p:blipFill>
          <a:blip r:embed="rId2"/>
          <a:srcRect/>
          <a:stretch/>
        </p:blipFill>
        <p:spPr>
          <a:xfrm>
            <a:off x="1124198" y="-119577"/>
            <a:ext cx="9943604" cy="7097153"/>
          </a:xfrm>
          <a:prstGeom prst="rect">
            <a:avLst/>
          </a:prstGeom>
        </p:spPr>
      </p:pic>
    </p:spTree>
    <p:extLst>
      <p:ext uri="{BB962C8B-B14F-4D97-AF65-F5344CB8AC3E}">
        <p14:creationId xmlns:p14="http://schemas.microsoft.com/office/powerpoint/2010/main" val="132757425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397E3F3C-41E5-6C45-AA48-0DE045D41F53}"/>
              </a:ext>
            </a:extLst>
          </p:cNvPr>
          <p:cNvPicPr>
            <a:picLocks noGrp="1" noChangeAspect="1"/>
          </p:cNvPicPr>
          <p:nvPr>
            <p:ph idx="1"/>
          </p:nvPr>
        </p:nvPicPr>
        <p:blipFill>
          <a:blip r:embed="rId2"/>
          <a:srcRect/>
          <a:stretch/>
        </p:blipFill>
        <p:spPr>
          <a:xfrm>
            <a:off x="1124197" y="-119577"/>
            <a:ext cx="9943606" cy="7097153"/>
          </a:xfrm>
          <a:prstGeom prst="rect">
            <a:avLst/>
          </a:prstGeom>
        </p:spPr>
      </p:pic>
    </p:spTree>
    <p:extLst>
      <p:ext uri="{BB962C8B-B14F-4D97-AF65-F5344CB8AC3E}">
        <p14:creationId xmlns:p14="http://schemas.microsoft.com/office/powerpoint/2010/main" val="393050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BBE41638-EB42-5444-8F1E-85417388256B}"/>
              </a:ext>
            </a:extLst>
          </p:cNvPr>
          <p:cNvPicPr>
            <a:picLocks noChangeAspect="1"/>
          </p:cNvPicPr>
          <p:nvPr/>
        </p:nvPicPr>
        <p:blipFill>
          <a:blip r:embed="rId2"/>
          <a:stretch>
            <a:fillRect/>
          </a:stretch>
        </p:blipFill>
        <p:spPr>
          <a:xfrm>
            <a:off x="6096000" y="2137275"/>
            <a:ext cx="4572000" cy="3263221"/>
          </a:xfrm>
          <a:prstGeom prst="rect">
            <a:avLst/>
          </a:prstGeom>
        </p:spPr>
      </p:pic>
      <p:sp>
        <p:nvSpPr>
          <p:cNvPr id="14" name="TextBox 13">
            <a:extLst>
              <a:ext uri="{FF2B5EF4-FFF2-40B4-BE49-F238E27FC236}">
                <a16:creationId xmlns:a16="http://schemas.microsoft.com/office/drawing/2014/main" id="{D0767470-9B2C-CD43-ADE7-373A2D5F2E0B}"/>
              </a:ext>
            </a:extLst>
          </p:cNvPr>
          <p:cNvSpPr txBox="1"/>
          <p:nvPr/>
        </p:nvSpPr>
        <p:spPr>
          <a:xfrm>
            <a:off x="2560749" y="1614054"/>
            <a:ext cx="2498502" cy="523220"/>
          </a:xfrm>
          <a:prstGeom prst="rect">
            <a:avLst/>
          </a:prstGeom>
          <a:noFill/>
        </p:spPr>
        <p:txBody>
          <a:bodyPr wrap="square" rtlCol="0">
            <a:spAutoFit/>
          </a:bodyPr>
          <a:lstStyle/>
          <a:p>
            <a:pPr algn="ctr"/>
            <a:r>
              <a:rPr lang="en-US" sz="2800"/>
              <a:t>Cone</a:t>
            </a:r>
          </a:p>
        </p:txBody>
      </p:sp>
      <p:sp>
        <p:nvSpPr>
          <p:cNvPr id="15" name="TextBox 14">
            <a:extLst>
              <a:ext uri="{FF2B5EF4-FFF2-40B4-BE49-F238E27FC236}">
                <a16:creationId xmlns:a16="http://schemas.microsoft.com/office/drawing/2014/main" id="{F76ED0F6-F37E-2148-9347-E08D49EE249A}"/>
              </a:ext>
            </a:extLst>
          </p:cNvPr>
          <p:cNvSpPr txBox="1"/>
          <p:nvPr/>
        </p:nvSpPr>
        <p:spPr>
          <a:xfrm>
            <a:off x="7132749" y="1614054"/>
            <a:ext cx="2498502" cy="523220"/>
          </a:xfrm>
          <a:prstGeom prst="rect">
            <a:avLst/>
          </a:prstGeom>
          <a:noFill/>
        </p:spPr>
        <p:txBody>
          <a:bodyPr wrap="square" rtlCol="0">
            <a:spAutoFit/>
          </a:bodyPr>
          <a:lstStyle/>
          <a:p>
            <a:pPr algn="ctr"/>
            <a:r>
              <a:rPr lang="en-US" sz="2800"/>
              <a:t>Sphere</a:t>
            </a:r>
          </a:p>
        </p:txBody>
      </p:sp>
      <p:pic>
        <p:nvPicPr>
          <p:cNvPr id="3" name="Picture 2">
            <a:extLst>
              <a:ext uri="{FF2B5EF4-FFF2-40B4-BE49-F238E27FC236}">
                <a16:creationId xmlns:a16="http://schemas.microsoft.com/office/drawing/2014/main" id="{1384F607-DF13-6145-B3F3-35C6E0525C97}"/>
              </a:ext>
            </a:extLst>
          </p:cNvPr>
          <p:cNvPicPr>
            <a:picLocks noChangeAspect="1"/>
          </p:cNvPicPr>
          <p:nvPr/>
        </p:nvPicPr>
        <p:blipFill>
          <a:blip r:embed="rId3"/>
          <a:stretch>
            <a:fillRect/>
          </a:stretch>
        </p:blipFill>
        <p:spPr>
          <a:xfrm>
            <a:off x="1524000" y="2137275"/>
            <a:ext cx="4572000" cy="3263221"/>
          </a:xfrm>
          <a:prstGeom prst="rect">
            <a:avLst/>
          </a:prstGeom>
        </p:spPr>
      </p:pic>
    </p:spTree>
    <p:extLst>
      <p:ext uri="{BB962C8B-B14F-4D97-AF65-F5344CB8AC3E}">
        <p14:creationId xmlns:p14="http://schemas.microsoft.com/office/powerpoint/2010/main" val="225116306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541A-771D-4E36-96F0-9A4A64312393}"/>
              </a:ext>
            </a:extLst>
          </p:cNvPr>
          <p:cNvSpPr>
            <a:spLocks noGrp="1"/>
          </p:cNvSpPr>
          <p:nvPr>
            <p:ph type="title"/>
          </p:nvPr>
        </p:nvSpPr>
        <p:spPr/>
        <p:txBody>
          <a:bodyPr/>
          <a:lstStyle/>
          <a:p>
            <a:r>
              <a:rPr lang="en-US"/>
              <a:t>Cone Method</a:t>
            </a:r>
          </a:p>
        </p:txBody>
      </p:sp>
      <p:sp>
        <p:nvSpPr>
          <p:cNvPr id="3" name="Content Placeholder 2">
            <a:extLst>
              <a:ext uri="{FF2B5EF4-FFF2-40B4-BE49-F238E27FC236}">
                <a16:creationId xmlns:a16="http://schemas.microsoft.com/office/drawing/2014/main" id="{A9680733-8037-442C-AF3D-96690A010B23}"/>
              </a:ext>
            </a:extLst>
          </p:cNvPr>
          <p:cNvSpPr>
            <a:spLocks noGrp="1"/>
          </p:cNvSpPr>
          <p:nvPr>
            <p:ph idx="1"/>
          </p:nvPr>
        </p:nvSpPr>
        <p:spPr>
          <a:xfrm>
            <a:off x="1371600" y="1771089"/>
            <a:ext cx="5023758" cy="3581400"/>
          </a:xfrm>
        </p:spPr>
        <p:txBody>
          <a:bodyPr vert="horz" lIns="91440" tIns="45720" rIns="91440" bIns="45720" rtlCol="0" anchor="t">
            <a:normAutofit/>
          </a:bodyPr>
          <a:lstStyle/>
          <a:p>
            <a:pPr marL="383540" indent="-383540"/>
            <a:r>
              <a:rPr lang="en-US" sz="2400"/>
              <a:t>Definition of angle</a:t>
            </a:r>
          </a:p>
          <a:p>
            <a:pPr lvl="1" indent="-383540"/>
            <a:r>
              <a:rPr lang="en-US" sz="2400" i="0"/>
              <a:t>Based on smallest surrounding cone</a:t>
            </a:r>
          </a:p>
          <a:p>
            <a:pPr marL="383540" indent="-383540"/>
            <a:r>
              <a:rPr lang="en-US" sz="2400"/>
              <a:t>Angle based on 2D cross sections</a:t>
            </a:r>
          </a:p>
          <a:p>
            <a:pPr lvl="1" indent="-383540"/>
            <a:r>
              <a:rPr lang="en-US" sz="2400" i="0"/>
              <a:t>Horizontal and vertical components</a:t>
            </a:r>
          </a:p>
          <a:p>
            <a:pPr marL="383540" indent="-383540"/>
            <a:r>
              <a:rPr lang="en-US" sz="2400"/>
              <a:t>Angles summed for total</a:t>
            </a:r>
            <a:endParaRPr lang="en-US" sz="2400" i="0"/>
          </a:p>
        </p:txBody>
      </p:sp>
      <p:grpSp>
        <p:nvGrpSpPr>
          <p:cNvPr id="60" name="Group 59">
            <a:extLst>
              <a:ext uri="{FF2B5EF4-FFF2-40B4-BE49-F238E27FC236}">
                <a16:creationId xmlns:a16="http://schemas.microsoft.com/office/drawing/2014/main" id="{4D69E881-0F7A-8542-B9D5-56EEBA8E65EC}"/>
              </a:ext>
            </a:extLst>
          </p:cNvPr>
          <p:cNvGrpSpPr/>
          <p:nvPr/>
        </p:nvGrpSpPr>
        <p:grpSpPr>
          <a:xfrm>
            <a:off x="8852620" y="3051728"/>
            <a:ext cx="2697068" cy="3377327"/>
            <a:chOff x="9373950" y="3820991"/>
            <a:chExt cx="2134034" cy="2672278"/>
          </a:xfrm>
        </p:grpSpPr>
        <p:grpSp>
          <p:nvGrpSpPr>
            <p:cNvPr id="53" name="Group 52">
              <a:extLst>
                <a:ext uri="{FF2B5EF4-FFF2-40B4-BE49-F238E27FC236}">
                  <a16:creationId xmlns:a16="http://schemas.microsoft.com/office/drawing/2014/main" id="{BB4359AE-F173-AA44-93D3-2AB86ACF3F1A}"/>
                </a:ext>
              </a:extLst>
            </p:cNvPr>
            <p:cNvGrpSpPr/>
            <p:nvPr/>
          </p:nvGrpSpPr>
          <p:grpSpPr>
            <a:xfrm>
              <a:off x="9373950" y="3820991"/>
              <a:ext cx="2134034" cy="2672278"/>
              <a:chOff x="4594593" y="3761456"/>
              <a:chExt cx="2134034" cy="2672278"/>
            </a:xfrm>
          </p:grpSpPr>
          <p:sp>
            <p:nvSpPr>
              <p:cNvPr id="18" name="Oval 17">
                <a:extLst>
                  <a:ext uri="{FF2B5EF4-FFF2-40B4-BE49-F238E27FC236}">
                    <a16:creationId xmlns:a16="http://schemas.microsoft.com/office/drawing/2014/main" id="{B3E95265-20C1-6C47-A407-D25DC2F2DF90}"/>
                  </a:ext>
                </a:extLst>
              </p:cNvPr>
              <p:cNvSpPr/>
              <p:nvPr/>
            </p:nvSpPr>
            <p:spPr>
              <a:xfrm>
                <a:off x="4594593" y="4070917"/>
                <a:ext cx="2134034" cy="2134034"/>
              </a:xfrm>
              <a:prstGeom prst="ellipse">
                <a:avLst/>
              </a:prstGeom>
              <a:noFill/>
              <a:ln w="57150">
                <a:solidFill>
                  <a:srgbClr val="DADAE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riangle 18">
                <a:extLst>
                  <a:ext uri="{FF2B5EF4-FFF2-40B4-BE49-F238E27FC236}">
                    <a16:creationId xmlns:a16="http://schemas.microsoft.com/office/drawing/2014/main" id="{B9CCADDF-F23B-7D44-BC19-D0C778F031EB}"/>
                  </a:ext>
                </a:extLst>
              </p:cNvPr>
              <p:cNvSpPr/>
              <p:nvPr/>
            </p:nvSpPr>
            <p:spPr>
              <a:xfrm>
                <a:off x="5160650" y="4130788"/>
                <a:ext cx="1237015" cy="1937658"/>
              </a:xfrm>
              <a:custGeom>
                <a:avLst/>
                <a:gdLst>
                  <a:gd name="connsiteX0" fmla="*/ 0 w 1513114"/>
                  <a:gd name="connsiteY0" fmla="*/ 1382486 h 1382486"/>
                  <a:gd name="connsiteX1" fmla="*/ 756557 w 1513114"/>
                  <a:gd name="connsiteY1" fmla="*/ 0 h 1382486"/>
                  <a:gd name="connsiteX2" fmla="*/ 1513114 w 1513114"/>
                  <a:gd name="connsiteY2" fmla="*/ 1382486 h 1382486"/>
                  <a:gd name="connsiteX3" fmla="*/ 0 w 1513114"/>
                  <a:gd name="connsiteY3" fmla="*/ 1382486 h 1382486"/>
                  <a:gd name="connsiteX0" fmla="*/ 0 w 1513114"/>
                  <a:gd name="connsiteY0" fmla="*/ 1687286 h 1687286"/>
                  <a:gd name="connsiteX1" fmla="*/ 713014 w 1513114"/>
                  <a:gd name="connsiteY1" fmla="*/ 0 h 1687286"/>
                  <a:gd name="connsiteX2" fmla="*/ 1513114 w 1513114"/>
                  <a:gd name="connsiteY2" fmla="*/ 1687286 h 1687286"/>
                  <a:gd name="connsiteX3" fmla="*/ 0 w 1513114"/>
                  <a:gd name="connsiteY3" fmla="*/ 1687286 h 1687286"/>
                  <a:gd name="connsiteX0" fmla="*/ 0 w 1839686"/>
                  <a:gd name="connsiteY0" fmla="*/ 1687286 h 1687286"/>
                  <a:gd name="connsiteX1" fmla="*/ 713014 w 1839686"/>
                  <a:gd name="connsiteY1" fmla="*/ 0 h 1687286"/>
                  <a:gd name="connsiteX2" fmla="*/ 1839686 w 1839686"/>
                  <a:gd name="connsiteY2" fmla="*/ 1295400 h 1687286"/>
                  <a:gd name="connsiteX3" fmla="*/ 0 w 1839686"/>
                  <a:gd name="connsiteY3" fmla="*/ 1687286 h 1687286"/>
                  <a:gd name="connsiteX0" fmla="*/ 0 w 1534886"/>
                  <a:gd name="connsiteY0" fmla="*/ 1992086 h 1992086"/>
                  <a:gd name="connsiteX1" fmla="*/ 408214 w 1534886"/>
                  <a:gd name="connsiteY1" fmla="*/ 0 h 1992086"/>
                  <a:gd name="connsiteX2" fmla="*/ 1534886 w 1534886"/>
                  <a:gd name="connsiteY2" fmla="*/ 1295400 h 1992086"/>
                  <a:gd name="connsiteX3" fmla="*/ 0 w 1534886"/>
                  <a:gd name="connsiteY3" fmla="*/ 1992086 h 1992086"/>
                  <a:gd name="connsiteX0" fmla="*/ 0 w 1469572"/>
                  <a:gd name="connsiteY0" fmla="*/ 1992086 h 1992086"/>
                  <a:gd name="connsiteX1" fmla="*/ 408214 w 1469572"/>
                  <a:gd name="connsiteY1" fmla="*/ 0 h 1992086"/>
                  <a:gd name="connsiteX2" fmla="*/ 1469572 w 1469572"/>
                  <a:gd name="connsiteY2" fmla="*/ 707571 h 1992086"/>
                  <a:gd name="connsiteX3" fmla="*/ 0 w 1469572"/>
                  <a:gd name="connsiteY3" fmla="*/ 1992086 h 1992086"/>
                  <a:gd name="connsiteX0" fmla="*/ 0 w 1469572"/>
                  <a:gd name="connsiteY0" fmla="*/ 1937658 h 1937658"/>
                  <a:gd name="connsiteX1" fmla="*/ 854528 w 1469572"/>
                  <a:gd name="connsiteY1" fmla="*/ 0 h 1937658"/>
                  <a:gd name="connsiteX2" fmla="*/ 1469572 w 1469572"/>
                  <a:gd name="connsiteY2" fmla="*/ 653143 h 1937658"/>
                  <a:gd name="connsiteX3" fmla="*/ 0 w 1469572"/>
                  <a:gd name="connsiteY3" fmla="*/ 1937658 h 1937658"/>
                  <a:gd name="connsiteX0" fmla="*/ 0 w 1237015"/>
                  <a:gd name="connsiteY0" fmla="*/ 1937658 h 1937658"/>
                  <a:gd name="connsiteX1" fmla="*/ 854528 w 1237015"/>
                  <a:gd name="connsiteY1" fmla="*/ 0 h 1937658"/>
                  <a:gd name="connsiteX2" fmla="*/ 1237015 w 1237015"/>
                  <a:gd name="connsiteY2" fmla="*/ 799568 h 1937658"/>
                  <a:gd name="connsiteX3" fmla="*/ 0 w 1237015"/>
                  <a:gd name="connsiteY3" fmla="*/ 1937658 h 1937658"/>
                </a:gdLst>
                <a:ahLst/>
                <a:cxnLst>
                  <a:cxn ang="0">
                    <a:pos x="connsiteX0" y="connsiteY0"/>
                  </a:cxn>
                  <a:cxn ang="0">
                    <a:pos x="connsiteX1" y="connsiteY1"/>
                  </a:cxn>
                  <a:cxn ang="0">
                    <a:pos x="connsiteX2" y="connsiteY2"/>
                  </a:cxn>
                  <a:cxn ang="0">
                    <a:pos x="connsiteX3" y="connsiteY3"/>
                  </a:cxn>
                </a:cxnLst>
                <a:rect l="l" t="t" r="r" b="b"/>
                <a:pathLst>
                  <a:path w="1237015" h="1937658">
                    <a:moveTo>
                      <a:pt x="0" y="1937658"/>
                    </a:moveTo>
                    <a:lnTo>
                      <a:pt x="854528" y="0"/>
                    </a:lnTo>
                    <a:lnTo>
                      <a:pt x="1237015" y="799568"/>
                    </a:lnTo>
                    <a:lnTo>
                      <a:pt x="0" y="1937658"/>
                    </a:lnTo>
                    <a:close/>
                  </a:path>
                </a:pathLst>
              </a:custGeom>
              <a:noFill/>
              <a:ln>
                <a:solidFill>
                  <a:srgbClr val="2B3A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14840B7-09EC-7648-B890-8104D6A52D38}"/>
                  </a:ext>
                </a:extLst>
              </p:cNvPr>
              <p:cNvSpPr txBox="1"/>
              <p:nvPr/>
            </p:nvSpPr>
            <p:spPr>
              <a:xfrm>
                <a:off x="5925167" y="3761456"/>
                <a:ext cx="299359" cy="365288"/>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a</a:t>
                </a:r>
              </a:p>
            </p:txBody>
          </p:sp>
          <p:sp>
            <p:nvSpPr>
              <p:cNvPr id="21" name="TextBox 20">
                <a:extLst>
                  <a:ext uri="{FF2B5EF4-FFF2-40B4-BE49-F238E27FC236}">
                    <a16:creationId xmlns:a16="http://schemas.microsoft.com/office/drawing/2014/main" id="{88815315-B7FA-6740-A327-018A77591ACE}"/>
                  </a:ext>
                </a:extLst>
              </p:cNvPr>
              <p:cNvSpPr txBox="1"/>
              <p:nvPr/>
            </p:nvSpPr>
            <p:spPr>
              <a:xfrm>
                <a:off x="4861291" y="6068446"/>
                <a:ext cx="299359" cy="365288"/>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b</a:t>
                </a:r>
              </a:p>
            </p:txBody>
          </p:sp>
          <p:sp>
            <p:nvSpPr>
              <p:cNvPr id="22" name="TextBox 21">
                <a:extLst>
                  <a:ext uri="{FF2B5EF4-FFF2-40B4-BE49-F238E27FC236}">
                    <a16:creationId xmlns:a16="http://schemas.microsoft.com/office/drawing/2014/main" id="{7E4D7987-A995-BD42-912D-C020D6F0BD40}"/>
                  </a:ext>
                </a:extLst>
              </p:cNvPr>
              <p:cNvSpPr txBox="1"/>
              <p:nvPr/>
            </p:nvSpPr>
            <p:spPr>
              <a:xfrm>
                <a:off x="6370491" y="4584199"/>
                <a:ext cx="299359" cy="365288"/>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a:t>
                </a:r>
              </a:p>
            </p:txBody>
          </p:sp>
          <p:sp>
            <p:nvSpPr>
              <p:cNvPr id="51" name="Oval 50">
                <a:extLst>
                  <a:ext uri="{FF2B5EF4-FFF2-40B4-BE49-F238E27FC236}">
                    <a16:creationId xmlns:a16="http://schemas.microsoft.com/office/drawing/2014/main" id="{917AA0A2-8223-C447-9A90-390F16526422}"/>
                  </a:ext>
                </a:extLst>
              </p:cNvPr>
              <p:cNvSpPr/>
              <p:nvPr/>
            </p:nvSpPr>
            <p:spPr>
              <a:xfrm>
                <a:off x="5526315" y="5052488"/>
                <a:ext cx="139360" cy="141431"/>
              </a:xfrm>
              <a:prstGeom prst="ellipse">
                <a:avLst/>
              </a:prstGeom>
              <a:solidFill>
                <a:schemeClr val="bg1"/>
              </a:solidFill>
              <a:ln>
                <a:solidFill>
                  <a:srgbClr val="2B3A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Oval 56">
              <a:extLst>
                <a:ext uri="{FF2B5EF4-FFF2-40B4-BE49-F238E27FC236}">
                  <a16:creationId xmlns:a16="http://schemas.microsoft.com/office/drawing/2014/main" id="{69D21F52-DAFE-CB4D-808F-4D43C9FF5B0E}"/>
                </a:ext>
              </a:extLst>
            </p:cNvPr>
            <p:cNvSpPr/>
            <p:nvPr/>
          </p:nvSpPr>
          <p:spPr>
            <a:xfrm>
              <a:off x="10747420" y="4168378"/>
              <a:ext cx="93706" cy="93706"/>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12EC63F5-445A-4D4B-91B6-AA1D8C8F7D06}"/>
                </a:ext>
              </a:extLst>
            </p:cNvPr>
            <p:cNvSpPr/>
            <p:nvPr/>
          </p:nvSpPr>
          <p:spPr>
            <a:xfrm>
              <a:off x="11123701" y="4943862"/>
              <a:ext cx="93706" cy="93706"/>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B807558-7006-D742-83CC-E175CB2F2AAE}"/>
                </a:ext>
              </a:extLst>
            </p:cNvPr>
            <p:cNvSpPr/>
            <p:nvPr/>
          </p:nvSpPr>
          <p:spPr>
            <a:xfrm>
              <a:off x="9917971" y="6055674"/>
              <a:ext cx="93706" cy="93706"/>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96DB09E0-CEAB-6446-964E-4B2A6EE68235}"/>
              </a:ext>
            </a:extLst>
          </p:cNvPr>
          <p:cNvGrpSpPr/>
          <p:nvPr/>
        </p:nvGrpSpPr>
        <p:grpSpPr>
          <a:xfrm>
            <a:off x="6601375" y="274772"/>
            <a:ext cx="3565136" cy="2776956"/>
            <a:chOff x="7085119" y="212679"/>
            <a:chExt cx="3565136" cy="2776956"/>
          </a:xfrm>
        </p:grpSpPr>
        <p:grpSp>
          <p:nvGrpSpPr>
            <p:cNvPr id="56" name="Group 55">
              <a:extLst>
                <a:ext uri="{FF2B5EF4-FFF2-40B4-BE49-F238E27FC236}">
                  <a16:creationId xmlns:a16="http://schemas.microsoft.com/office/drawing/2014/main" id="{B691A47F-B611-B741-B3B2-FC381534BFF5}"/>
                </a:ext>
              </a:extLst>
            </p:cNvPr>
            <p:cNvGrpSpPr/>
            <p:nvPr/>
          </p:nvGrpSpPr>
          <p:grpSpPr>
            <a:xfrm>
              <a:off x="7109070" y="212679"/>
              <a:ext cx="3541185" cy="2776956"/>
              <a:chOff x="7996760" y="193019"/>
              <a:chExt cx="3541185" cy="2776956"/>
            </a:xfrm>
          </p:grpSpPr>
          <p:cxnSp>
            <p:nvCxnSpPr>
              <p:cNvPr id="30" name="Straight Connector 29">
                <a:extLst>
                  <a:ext uri="{FF2B5EF4-FFF2-40B4-BE49-F238E27FC236}">
                    <a16:creationId xmlns:a16="http://schemas.microsoft.com/office/drawing/2014/main" id="{BE2A0D7D-401E-4D48-86C2-8C8E40335993}"/>
                  </a:ext>
                </a:extLst>
              </p:cNvPr>
              <p:cNvCxnSpPr>
                <a:cxnSpLocks/>
              </p:cNvCxnSpPr>
              <p:nvPr/>
            </p:nvCxnSpPr>
            <p:spPr>
              <a:xfrm>
                <a:off x="8034409" y="193019"/>
                <a:ext cx="0" cy="2776956"/>
              </a:xfrm>
              <a:prstGeom prst="line">
                <a:avLst/>
              </a:prstGeom>
              <a:ln w="76200">
                <a:solidFill>
                  <a:srgbClr val="DADAE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1AA06D-95B5-2C48-B956-6D48C0F0A1A3}"/>
                  </a:ext>
                </a:extLst>
              </p:cNvPr>
              <p:cNvCxnSpPr>
                <a:cxnSpLocks/>
              </p:cNvCxnSpPr>
              <p:nvPr/>
            </p:nvCxnSpPr>
            <p:spPr>
              <a:xfrm flipH="1">
                <a:off x="7996760" y="2933427"/>
                <a:ext cx="3541185" cy="0"/>
              </a:xfrm>
              <a:prstGeom prst="line">
                <a:avLst/>
              </a:prstGeom>
              <a:ln w="76200">
                <a:solidFill>
                  <a:srgbClr val="DADAE0"/>
                </a:solidFill>
              </a:ln>
            </p:spPr>
            <p:style>
              <a:lnRef idx="1">
                <a:schemeClr val="accent1"/>
              </a:lnRef>
              <a:fillRef idx="0">
                <a:schemeClr val="accent1"/>
              </a:fillRef>
              <a:effectRef idx="0">
                <a:schemeClr val="accent1"/>
              </a:effectRef>
              <a:fontRef idx="minor">
                <a:schemeClr val="tx1"/>
              </a:fontRef>
            </p:style>
          </p:cxnSp>
          <p:sp>
            <p:nvSpPr>
              <p:cNvPr id="11" name="Freeform 10">
                <a:extLst>
                  <a:ext uri="{FF2B5EF4-FFF2-40B4-BE49-F238E27FC236}">
                    <a16:creationId xmlns:a16="http://schemas.microsoft.com/office/drawing/2014/main" id="{700C7A82-D965-5546-A8B4-6A6CD6965133}"/>
                  </a:ext>
                </a:extLst>
              </p:cNvPr>
              <p:cNvSpPr/>
              <p:nvPr/>
            </p:nvSpPr>
            <p:spPr>
              <a:xfrm>
                <a:off x="10605013" y="2663507"/>
                <a:ext cx="432122" cy="284801"/>
              </a:xfrm>
              <a:custGeom>
                <a:avLst/>
                <a:gdLst>
                  <a:gd name="connsiteX0" fmla="*/ 77078 w 432122"/>
                  <a:gd name="connsiteY0" fmla="*/ 0 h 284801"/>
                  <a:gd name="connsiteX1" fmla="*/ 432122 w 432122"/>
                  <a:gd name="connsiteY1" fmla="*/ 284801 h 284801"/>
                  <a:gd name="connsiteX2" fmla="*/ 0 w 432122"/>
                  <a:gd name="connsiteY2" fmla="*/ 141797 h 284801"/>
                  <a:gd name="connsiteX3" fmla="*/ 10852 w 432122"/>
                  <a:gd name="connsiteY3" fmla="*/ 106838 h 284801"/>
                  <a:gd name="connsiteX4" fmla="*/ 53005 w 432122"/>
                  <a:gd name="connsiteY4" fmla="*/ 29176 h 284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122" h="284801">
                    <a:moveTo>
                      <a:pt x="77078" y="0"/>
                    </a:moveTo>
                    <a:lnTo>
                      <a:pt x="432122" y="284801"/>
                    </a:lnTo>
                    <a:lnTo>
                      <a:pt x="0" y="141797"/>
                    </a:lnTo>
                    <a:lnTo>
                      <a:pt x="10852" y="106838"/>
                    </a:lnTo>
                    <a:cubicBezTo>
                      <a:pt x="22420" y="79489"/>
                      <a:pt x="36573" y="53499"/>
                      <a:pt x="53005" y="29176"/>
                    </a:cubicBezTo>
                    <a:close/>
                  </a:path>
                </a:pathLst>
              </a:cu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riangle 3">
                <a:extLst>
                  <a:ext uri="{FF2B5EF4-FFF2-40B4-BE49-F238E27FC236}">
                    <a16:creationId xmlns:a16="http://schemas.microsoft.com/office/drawing/2014/main" id="{7245FC0A-5585-D142-BE6B-5D05668E05FD}"/>
                  </a:ext>
                </a:extLst>
              </p:cNvPr>
              <p:cNvSpPr/>
              <p:nvPr/>
            </p:nvSpPr>
            <p:spPr>
              <a:xfrm>
                <a:off x="8010908" y="520793"/>
                <a:ext cx="3026228" cy="2427514"/>
              </a:xfrm>
              <a:custGeom>
                <a:avLst/>
                <a:gdLst>
                  <a:gd name="connsiteX0" fmla="*/ 0 w 3026228"/>
                  <a:gd name="connsiteY0" fmla="*/ 2427514 h 2427514"/>
                  <a:gd name="connsiteX1" fmla="*/ 0 w 3026228"/>
                  <a:gd name="connsiteY1" fmla="*/ 0 h 2427514"/>
                  <a:gd name="connsiteX2" fmla="*/ 3026228 w 3026228"/>
                  <a:gd name="connsiteY2" fmla="*/ 2427514 h 2427514"/>
                  <a:gd name="connsiteX3" fmla="*/ 0 w 3026228"/>
                  <a:gd name="connsiteY3" fmla="*/ 2427514 h 2427514"/>
                  <a:gd name="connsiteX0" fmla="*/ 0 w 3026228"/>
                  <a:gd name="connsiteY0" fmla="*/ 1426028 h 2427514"/>
                  <a:gd name="connsiteX1" fmla="*/ 0 w 3026228"/>
                  <a:gd name="connsiteY1" fmla="*/ 0 h 2427514"/>
                  <a:gd name="connsiteX2" fmla="*/ 3026228 w 3026228"/>
                  <a:gd name="connsiteY2" fmla="*/ 2427514 h 2427514"/>
                  <a:gd name="connsiteX3" fmla="*/ 0 w 3026228"/>
                  <a:gd name="connsiteY3" fmla="*/ 1426028 h 2427514"/>
                </a:gdLst>
                <a:ahLst/>
                <a:cxnLst>
                  <a:cxn ang="0">
                    <a:pos x="connsiteX0" y="connsiteY0"/>
                  </a:cxn>
                  <a:cxn ang="0">
                    <a:pos x="connsiteX1" y="connsiteY1"/>
                  </a:cxn>
                  <a:cxn ang="0">
                    <a:pos x="connsiteX2" y="connsiteY2"/>
                  </a:cxn>
                  <a:cxn ang="0">
                    <a:pos x="connsiteX3" y="connsiteY3"/>
                  </a:cxn>
                </a:cxnLst>
                <a:rect l="l" t="t" r="r" b="b"/>
                <a:pathLst>
                  <a:path w="3026228" h="2427514">
                    <a:moveTo>
                      <a:pt x="0" y="1426028"/>
                    </a:moveTo>
                    <a:lnTo>
                      <a:pt x="0" y="0"/>
                    </a:lnTo>
                    <a:lnTo>
                      <a:pt x="3026228" y="2427514"/>
                    </a:lnTo>
                    <a:lnTo>
                      <a:pt x="0" y="1426028"/>
                    </a:lnTo>
                    <a:close/>
                  </a:path>
                </a:pathLst>
              </a:cu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Oval 60">
              <a:extLst>
                <a:ext uri="{FF2B5EF4-FFF2-40B4-BE49-F238E27FC236}">
                  <a16:creationId xmlns:a16="http://schemas.microsoft.com/office/drawing/2014/main" id="{B3566CC7-7791-9C46-B8B0-0D8F6F4BFC8E}"/>
                </a:ext>
              </a:extLst>
            </p:cNvPr>
            <p:cNvSpPr/>
            <p:nvPr/>
          </p:nvSpPr>
          <p:spPr>
            <a:xfrm>
              <a:off x="7085119" y="503906"/>
              <a:ext cx="108800" cy="10880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73B35376-9515-1444-9914-8812D93E4451}"/>
                </a:ext>
              </a:extLst>
            </p:cNvPr>
            <p:cNvSpPr/>
            <p:nvPr/>
          </p:nvSpPr>
          <p:spPr>
            <a:xfrm>
              <a:off x="7085119" y="1888385"/>
              <a:ext cx="108800" cy="10880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a:extLst>
                <a:ext uri="{FF2B5EF4-FFF2-40B4-BE49-F238E27FC236}">
                  <a16:creationId xmlns:a16="http://schemas.microsoft.com/office/drawing/2014/main" id="{F599695C-F647-9F43-8DC8-A5A040B35548}"/>
                </a:ext>
              </a:extLst>
            </p:cNvPr>
            <p:cNvCxnSpPr>
              <a:cxnSpLocks/>
            </p:cNvCxnSpPr>
            <p:nvPr/>
          </p:nvCxnSpPr>
          <p:spPr>
            <a:xfrm flipV="1">
              <a:off x="7154345" y="558306"/>
              <a:ext cx="0" cy="1384479"/>
            </a:xfrm>
            <a:prstGeom prst="line">
              <a:avLst/>
            </a:prstGeom>
            <a:ln w="76200">
              <a:solidFill>
                <a:srgbClr val="2B3A4C"/>
              </a:solidFill>
            </a:ln>
          </p:spPr>
          <p:style>
            <a:lnRef idx="1">
              <a:schemeClr val="accent1"/>
            </a:lnRef>
            <a:fillRef idx="0">
              <a:schemeClr val="accent1"/>
            </a:fillRef>
            <a:effectRef idx="0">
              <a:schemeClr val="accent1"/>
            </a:effectRef>
            <a:fontRef idx="minor">
              <a:schemeClr val="tx1"/>
            </a:fontRef>
          </p:style>
        </p:cxnSp>
      </p:grpSp>
      <p:grpSp>
        <p:nvGrpSpPr>
          <p:cNvPr id="75" name="Group 74">
            <a:extLst>
              <a:ext uri="{FF2B5EF4-FFF2-40B4-BE49-F238E27FC236}">
                <a16:creationId xmlns:a16="http://schemas.microsoft.com/office/drawing/2014/main" id="{6EAD1817-A3E3-8540-9ECF-D7A10B3C1475}"/>
              </a:ext>
            </a:extLst>
          </p:cNvPr>
          <p:cNvGrpSpPr/>
          <p:nvPr/>
        </p:nvGrpSpPr>
        <p:grpSpPr>
          <a:xfrm>
            <a:off x="6577628" y="3483078"/>
            <a:ext cx="1725710" cy="2998594"/>
            <a:chOff x="6831462" y="3613520"/>
            <a:chExt cx="1725710" cy="2998594"/>
          </a:xfrm>
        </p:grpSpPr>
        <p:sp>
          <p:nvSpPr>
            <p:cNvPr id="6" name="Triangle 5">
              <a:extLst>
                <a:ext uri="{FF2B5EF4-FFF2-40B4-BE49-F238E27FC236}">
                  <a16:creationId xmlns:a16="http://schemas.microsoft.com/office/drawing/2014/main" id="{D7E6303F-54F4-9446-AAE0-046F5B0B5EFC}"/>
                </a:ext>
              </a:extLst>
            </p:cNvPr>
            <p:cNvSpPr/>
            <p:nvPr/>
          </p:nvSpPr>
          <p:spPr>
            <a:xfrm flipV="1">
              <a:off x="7050810" y="3653358"/>
              <a:ext cx="1317171" cy="2666998"/>
            </a:xfrm>
            <a:prstGeom prst="triangle">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E09C25C3-CF97-A94A-9576-4A21A37B8BD8}"/>
                </a:ext>
              </a:extLst>
            </p:cNvPr>
            <p:cNvSpPr/>
            <p:nvPr/>
          </p:nvSpPr>
          <p:spPr>
            <a:xfrm flipV="1">
              <a:off x="7600104" y="5863156"/>
              <a:ext cx="218584" cy="457200"/>
            </a:xfrm>
            <a:custGeom>
              <a:avLst/>
              <a:gdLst>
                <a:gd name="connsiteX0" fmla="*/ 109291 w 218584"/>
                <a:gd name="connsiteY0" fmla="*/ 457200 h 457200"/>
                <a:gd name="connsiteX1" fmla="*/ 201433 w 218584"/>
                <a:gd name="connsiteY1" fmla="*/ 447912 h 457200"/>
                <a:gd name="connsiteX2" fmla="*/ 218584 w 218584"/>
                <a:gd name="connsiteY2" fmla="*/ 442588 h 457200"/>
                <a:gd name="connsiteX3" fmla="*/ 109292 w 218584"/>
                <a:gd name="connsiteY3" fmla="*/ 0 h 457200"/>
                <a:gd name="connsiteX4" fmla="*/ 0 w 218584"/>
                <a:gd name="connsiteY4" fmla="*/ 442588 h 457200"/>
                <a:gd name="connsiteX5" fmla="*/ 17149 w 218584"/>
                <a:gd name="connsiteY5" fmla="*/ 447912 h 457200"/>
                <a:gd name="connsiteX6" fmla="*/ 109291 w 218584"/>
                <a:gd name="connsiteY6"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584" h="457200">
                  <a:moveTo>
                    <a:pt x="109291" y="457200"/>
                  </a:moveTo>
                  <a:cubicBezTo>
                    <a:pt x="140854" y="457200"/>
                    <a:pt x="171670" y="454002"/>
                    <a:pt x="201433" y="447912"/>
                  </a:cubicBezTo>
                  <a:lnTo>
                    <a:pt x="218584" y="442588"/>
                  </a:lnTo>
                  <a:lnTo>
                    <a:pt x="109292" y="0"/>
                  </a:lnTo>
                  <a:lnTo>
                    <a:pt x="0" y="442588"/>
                  </a:lnTo>
                  <a:lnTo>
                    <a:pt x="17149" y="447912"/>
                  </a:lnTo>
                  <a:cubicBezTo>
                    <a:pt x="46912" y="454002"/>
                    <a:pt x="77728" y="457200"/>
                    <a:pt x="109291" y="457200"/>
                  </a:cubicBezTo>
                  <a:close/>
                </a:path>
              </a:pathLst>
            </a:cu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4" name="Group 33">
              <a:extLst>
                <a:ext uri="{FF2B5EF4-FFF2-40B4-BE49-F238E27FC236}">
                  <a16:creationId xmlns:a16="http://schemas.microsoft.com/office/drawing/2014/main" id="{E970E65D-9234-7144-9914-99541EB85EC4}"/>
                </a:ext>
              </a:extLst>
            </p:cNvPr>
            <p:cNvGrpSpPr/>
            <p:nvPr/>
          </p:nvGrpSpPr>
          <p:grpSpPr>
            <a:xfrm>
              <a:off x="6831462" y="3635688"/>
              <a:ext cx="1725710" cy="2976426"/>
              <a:chOff x="6605517" y="2964934"/>
              <a:chExt cx="1725710" cy="2976426"/>
            </a:xfrm>
          </p:grpSpPr>
          <p:cxnSp>
            <p:nvCxnSpPr>
              <p:cNvPr id="35" name="Straight Connector 34">
                <a:extLst>
                  <a:ext uri="{FF2B5EF4-FFF2-40B4-BE49-F238E27FC236}">
                    <a16:creationId xmlns:a16="http://schemas.microsoft.com/office/drawing/2014/main" id="{990C7AA3-B29E-4F4E-A003-4515B392A37F}"/>
                  </a:ext>
                </a:extLst>
              </p:cNvPr>
              <p:cNvCxnSpPr>
                <a:cxnSpLocks/>
              </p:cNvCxnSpPr>
              <p:nvPr/>
            </p:nvCxnSpPr>
            <p:spPr>
              <a:xfrm flipH="1">
                <a:off x="6605517" y="2964934"/>
                <a:ext cx="1" cy="2976426"/>
              </a:xfrm>
              <a:prstGeom prst="line">
                <a:avLst/>
              </a:prstGeom>
              <a:ln w="76200">
                <a:solidFill>
                  <a:srgbClr val="DADAE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536B7DD-6100-E940-9E9A-B5CBAC48AAF1}"/>
                  </a:ext>
                </a:extLst>
              </p:cNvPr>
              <p:cNvCxnSpPr>
                <a:cxnSpLocks/>
              </p:cNvCxnSpPr>
              <p:nvPr/>
            </p:nvCxnSpPr>
            <p:spPr>
              <a:xfrm flipH="1" flipV="1">
                <a:off x="6605517" y="3004400"/>
                <a:ext cx="1725710" cy="2792"/>
              </a:xfrm>
              <a:prstGeom prst="line">
                <a:avLst/>
              </a:prstGeom>
              <a:ln w="76200">
                <a:solidFill>
                  <a:srgbClr val="DADAE0"/>
                </a:solidFill>
              </a:ln>
            </p:spPr>
            <p:style>
              <a:lnRef idx="1">
                <a:schemeClr val="accent1"/>
              </a:lnRef>
              <a:fillRef idx="0">
                <a:schemeClr val="accent1"/>
              </a:fillRef>
              <a:effectRef idx="0">
                <a:schemeClr val="accent1"/>
              </a:effectRef>
              <a:fontRef idx="minor">
                <a:schemeClr val="tx1"/>
              </a:fontRef>
            </p:style>
          </p:cxnSp>
        </p:grpSp>
        <p:sp>
          <p:nvSpPr>
            <p:cNvPr id="63" name="Oval 62">
              <a:extLst>
                <a:ext uri="{FF2B5EF4-FFF2-40B4-BE49-F238E27FC236}">
                  <a16:creationId xmlns:a16="http://schemas.microsoft.com/office/drawing/2014/main" id="{90C9E1AE-A2BA-E744-9998-FEC93A708579}"/>
                </a:ext>
              </a:extLst>
            </p:cNvPr>
            <p:cNvSpPr/>
            <p:nvPr/>
          </p:nvSpPr>
          <p:spPr>
            <a:xfrm>
              <a:off x="7008068" y="3613520"/>
              <a:ext cx="108800" cy="10880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87C327EC-B402-0640-AC6D-FEC08C6C8015}"/>
                </a:ext>
              </a:extLst>
            </p:cNvPr>
            <p:cNvSpPr/>
            <p:nvPr/>
          </p:nvSpPr>
          <p:spPr>
            <a:xfrm>
              <a:off x="8295573" y="3613520"/>
              <a:ext cx="108800" cy="10880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a:extLst>
                <a:ext uri="{FF2B5EF4-FFF2-40B4-BE49-F238E27FC236}">
                  <a16:creationId xmlns:a16="http://schemas.microsoft.com/office/drawing/2014/main" id="{030AC760-7250-7049-966A-878DC5700AB2}"/>
                </a:ext>
              </a:extLst>
            </p:cNvPr>
            <p:cNvCxnSpPr>
              <a:cxnSpLocks/>
            </p:cNvCxnSpPr>
            <p:nvPr/>
          </p:nvCxnSpPr>
          <p:spPr>
            <a:xfrm>
              <a:off x="7024001" y="3644201"/>
              <a:ext cx="1364439" cy="0"/>
            </a:xfrm>
            <a:prstGeom prst="line">
              <a:avLst/>
            </a:prstGeom>
            <a:ln w="76200">
              <a:solidFill>
                <a:srgbClr val="2B3A4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7793924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BD65-DE0A-4A3C-88C4-E50B7A7C3BF6}"/>
              </a:ext>
            </a:extLst>
          </p:cNvPr>
          <p:cNvSpPr>
            <a:spLocks noGrp="1"/>
          </p:cNvSpPr>
          <p:nvPr>
            <p:ph type="title"/>
          </p:nvPr>
        </p:nvSpPr>
        <p:spPr/>
        <p:txBody>
          <a:bodyPr/>
          <a:lstStyle/>
          <a:p>
            <a:r>
              <a:rPr lang="en-US"/>
              <a:t>Cone Method cont.</a:t>
            </a:r>
          </a:p>
        </p:txBody>
      </p:sp>
      <p:sp>
        <p:nvSpPr>
          <p:cNvPr id="3" name="Content Placeholder 2">
            <a:extLst>
              <a:ext uri="{FF2B5EF4-FFF2-40B4-BE49-F238E27FC236}">
                <a16:creationId xmlns:a16="http://schemas.microsoft.com/office/drawing/2014/main" id="{51DB08EA-512F-474F-AC22-ECD0D040D6A0}"/>
              </a:ext>
            </a:extLst>
          </p:cNvPr>
          <p:cNvSpPr>
            <a:spLocks noGrp="1"/>
          </p:cNvSpPr>
          <p:nvPr>
            <p:ph idx="1"/>
          </p:nvPr>
        </p:nvSpPr>
        <p:spPr>
          <a:xfrm>
            <a:off x="1371600" y="1638300"/>
            <a:ext cx="9601200" cy="3581400"/>
          </a:xfrm>
        </p:spPr>
        <p:txBody>
          <a:bodyPr vert="horz" lIns="91440" tIns="45720" rIns="91440" bIns="45720" rtlCol="0" anchor="t">
            <a:normAutofit/>
          </a:bodyPr>
          <a:lstStyle/>
          <a:p>
            <a:pPr marL="383540" indent="-383540">
              <a:lnSpc>
                <a:spcPct val="150000"/>
              </a:lnSpc>
            </a:pPr>
            <a:r>
              <a:rPr lang="en-US" sz="3600"/>
              <a:t>Law of Cosines</a:t>
            </a:r>
            <a:endParaRPr lang="en-US"/>
          </a:p>
          <a:p>
            <a:pPr marL="0" indent="0">
              <a:lnSpc>
                <a:spcPct val="150000"/>
              </a:lnSpc>
              <a:buNone/>
            </a:pPr>
            <a:r>
              <a:rPr lang="en-US" sz="3600" i="0"/>
              <a:t>         </a:t>
            </a:r>
            <a:endParaRPr lang="en-US"/>
          </a:p>
          <a:p>
            <a:pPr marL="383540" indent="-383540">
              <a:lnSpc>
                <a:spcPct val="150000"/>
              </a:lnSpc>
            </a:pPr>
            <a:r>
              <a:rPr lang="en-US" sz="3600"/>
              <a:t>Rearrange for C</a:t>
            </a:r>
          </a:p>
          <a:p>
            <a:pPr marL="530860" lvl="1" indent="0">
              <a:buNone/>
            </a:pPr>
            <a:r>
              <a:rPr lang="en-US" sz="3600" i="0"/>
              <a:t>   </a:t>
            </a:r>
          </a:p>
        </p:txBody>
      </p:sp>
      <p:grpSp>
        <p:nvGrpSpPr>
          <p:cNvPr id="15" name="Group 14">
            <a:extLst>
              <a:ext uri="{FF2B5EF4-FFF2-40B4-BE49-F238E27FC236}">
                <a16:creationId xmlns:a16="http://schemas.microsoft.com/office/drawing/2014/main" id="{C32E757A-9D81-E947-AE80-F5454A595549}"/>
              </a:ext>
            </a:extLst>
          </p:cNvPr>
          <p:cNvGrpSpPr/>
          <p:nvPr/>
        </p:nvGrpSpPr>
        <p:grpSpPr>
          <a:xfrm>
            <a:off x="1663553" y="2879847"/>
            <a:ext cx="4937274" cy="2776012"/>
            <a:chOff x="2526157" y="3396590"/>
            <a:chExt cx="4937274" cy="2776012"/>
          </a:xfrm>
        </p:grpSpPr>
        <p:pic>
          <p:nvPicPr>
            <p:cNvPr id="5" name="Picture 5">
              <a:extLst>
                <a:ext uri="{FF2B5EF4-FFF2-40B4-BE49-F238E27FC236}">
                  <a16:creationId xmlns:a16="http://schemas.microsoft.com/office/drawing/2014/main" id="{2B4F481B-448E-478C-A77A-279F1C7CC8D5}"/>
                </a:ext>
              </a:extLst>
            </p:cNvPr>
            <p:cNvPicPr>
              <a:picLocks noChangeAspect="1"/>
            </p:cNvPicPr>
            <p:nvPr/>
          </p:nvPicPr>
          <p:blipFill>
            <a:blip r:embed="rId2"/>
            <a:stretch>
              <a:fillRect/>
            </a:stretch>
          </p:blipFill>
          <p:spPr>
            <a:xfrm>
              <a:off x="2552953" y="3396590"/>
              <a:ext cx="4910478" cy="509804"/>
            </a:xfrm>
            <a:prstGeom prst="rect">
              <a:avLst/>
            </a:prstGeom>
          </p:spPr>
        </p:pic>
        <p:pic>
          <p:nvPicPr>
            <p:cNvPr id="6" name="Picture 6">
              <a:extLst>
                <a:ext uri="{FF2B5EF4-FFF2-40B4-BE49-F238E27FC236}">
                  <a16:creationId xmlns:a16="http://schemas.microsoft.com/office/drawing/2014/main" id="{E89EAD65-45A8-449A-AF0A-AA189D8DC04C}"/>
                </a:ext>
              </a:extLst>
            </p:cNvPr>
            <p:cNvPicPr>
              <a:picLocks noChangeAspect="1"/>
            </p:cNvPicPr>
            <p:nvPr/>
          </p:nvPicPr>
          <p:blipFill>
            <a:blip r:embed="rId3"/>
            <a:stretch>
              <a:fillRect/>
            </a:stretch>
          </p:blipFill>
          <p:spPr>
            <a:xfrm>
              <a:off x="2526157" y="5062571"/>
              <a:ext cx="4910479" cy="1110031"/>
            </a:xfrm>
            <a:prstGeom prst="rect">
              <a:avLst/>
            </a:prstGeom>
          </p:spPr>
        </p:pic>
      </p:grpSp>
      <p:grpSp>
        <p:nvGrpSpPr>
          <p:cNvPr id="16" name="Group 15">
            <a:extLst>
              <a:ext uri="{FF2B5EF4-FFF2-40B4-BE49-F238E27FC236}">
                <a16:creationId xmlns:a16="http://schemas.microsoft.com/office/drawing/2014/main" id="{A6266DAE-6E52-834F-A053-FF6E86BDEB97}"/>
              </a:ext>
            </a:extLst>
          </p:cNvPr>
          <p:cNvGrpSpPr/>
          <p:nvPr/>
        </p:nvGrpSpPr>
        <p:grpSpPr>
          <a:xfrm>
            <a:off x="7349806" y="1908975"/>
            <a:ext cx="4604776" cy="3746886"/>
            <a:chOff x="7945748" y="2676107"/>
            <a:chExt cx="3412893" cy="2543593"/>
          </a:xfrm>
        </p:grpSpPr>
        <p:grpSp>
          <p:nvGrpSpPr>
            <p:cNvPr id="7" name="Group 6">
              <a:extLst>
                <a:ext uri="{FF2B5EF4-FFF2-40B4-BE49-F238E27FC236}">
                  <a16:creationId xmlns:a16="http://schemas.microsoft.com/office/drawing/2014/main" id="{FF37995E-B555-9A4C-BC06-AF1FA6859F3B}"/>
                </a:ext>
              </a:extLst>
            </p:cNvPr>
            <p:cNvGrpSpPr/>
            <p:nvPr/>
          </p:nvGrpSpPr>
          <p:grpSpPr>
            <a:xfrm>
              <a:off x="8187706" y="2676107"/>
              <a:ext cx="3170935" cy="2543593"/>
              <a:chOff x="7794172" y="772886"/>
              <a:chExt cx="3026228" cy="2427515"/>
            </a:xfrm>
          </p:grpSpPr>
          <p:sp>
            <p:nvSpPr>
              <p:cNvPr id="8" name="Triangle 3">
                <a:extLst>
                  <a:ext uri="{FF2B5EF4-FFF2-40B4-BE49-F238E27FC236}">
                    <a16:creationId xmlns:a16="http://schemas.microsoft.com/office/drawing/2014/main" id="{9280188A-3FCA-1746-99C5-B6CC09CB1AAC}"/>
                  </a:ext>
                </a:extLst>
              </p:cNvPr>
              <p:cNvSpPr/>
              <p:nvPr/>
            </p:nvSpPr>
            <p:spPr>
              <a:xfrm>
                <a:off x="7794172" y="772886"/>
                <a:ext cx="3026228" cy="2427514"/>
              </a:xfrm>
              <a:custGeom>
                <a:avLst/>
                <a:gdLst>
                  <a:gd name="connsiteX0" fmla="*/ 0 w 3026228"/>
                  <a:gd name="connsiteY0" fmla="*/ 2427514 h 2427514"/>
                  <a:gd name="connsiteX1" fmla="*/ 0 w 3026228"/>
                  <a:gd name="connsiteY1" fmla="*/ 0 h 2427514"/>
                  <a:gd name="connsiteX2" fmla="*/ 3026228 w 3026228"/>
                  <a:gd name="connsiteY2" fmla="*/ 2427514 h 2427514"/>
                  <a:gd name="connsiteX3" fmla="*/ 0 w 3026228"/>
                  <a:gd name="connsiteY3" fmla="*/ 2427514 h 2427514"/>
                  <a:gd name="connsiteX0" fmla="*/ 0 w 3026228"/>
                  <a:gd name="connsiteY0" fmla="*/ 1426028 h 2427514"/>
                  <a:gd name="connsiteX1" fmla="*/ 0 w 3026228"/>
                  <a:gd name="connsiteY1" fmla="*/ 0 h 2427514"/>
                  <a:gd name="connsiteX2" fmla="*/ 3026228 w 3026228"/>
                  <a:gd name="connsiteY2" fmla="*/ 2427514 h 2427514"/>
                  <a:gd name="connsiteX3" fmla="*/ 0 w 3026228"/>
                  <a:gd name="connsiteY3" fmla="*/ 1426028 h 2427514"/>
                </a:gdLst>
                <a:ahLst/>
                <a:cxnLst>
                  <a:cxn ang="0">
                    <a:pos x="connsiteX0" y="connsiteY0"/>
                  </a:cxn>
                  <a:cxn ang="0">
                    <a:pos x="connsiteX1" y="connsiteY1"/>
                  </a:cxn>
                  <a:cxn ang="0">
                    <a:pos x="connsiteX2" y="connsiteY2"/>
                  </a:cxn>
                  <a:cxn ang="0">
                    <a:pos x="connsiteX3" y="connsiteY3"/>
                  </a:cxn>
                </a:cxnLst>
                <a:rect l="l" t="t" r="r" b="b"/>
                <a:pathLst>
                  <a:path w="3026228" h="2427514">
                    <a:moveTo>
                      <a:pt x="0" y="1426028"/>
                    </a:moveTo>
                    <a:lnTo>
                      <a:pt x="0" y="0"/>
                    </a:lnTo>
                    <a:lnTo>
                      <a:pt x="3026228" y="2427514"/>
                    </a:lnTo>
                    <a:lnTo>
                      <a:pt x="0" y="1426028"/>
                    </a:ln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A62AFBFD-0B16-DD46-8786-881C63ACB9D9}"/>
                  </a:ext>
                </a:extLst>
              </p:cNvPr>
              <p:cNvSpPr/>
              <p:nvPr/>
            </p:nvSpPr>
            <p:spPr>
              <a:xfrm>
                <a:off x="10388277" y="2915600"/>
                <a:ext cx="432122" cy="284801"/>
              </a:xfrm>
              <a:custGeom>
                <a:avLst/>
                <a:gdLst>
                  <a:gd name="connsiteX0" fmla="*/ 77078 w 432122"/>
                  <a:gd name="connsiteY0" fmla="*/ 0 h 284801"/>
                  <a:gd name="connsiteX1" fmla="*/ 432122 w 432122"/>
                  <a:gd name="connsiteY1" fmla="*/ 284801 h 284801"/>
                  <a:gd name="connsiteX2" fmla="*/ 0 w 432122"/>
                  <a:gd name="connsiteY2" fmla="*/ 141797 h 284801"/>
                  <a:gd name="connsiteX3" fmla="*/ 10852 w 432122"/>
                  <a:gd name="connsiteY3" fmla="*/ 106838 h 284801"/>
                  <a:gd name="connsiteX4" fmla="*/ 53005 w 432122"/>
                  <a:gd name="connsiteY4" fmla="*/ 29176 h 284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122" h="284801">
                    <a:moveTo>
                      <a:pt x="77078" y="0"/>
                    </a:moveTo>
                    <a:lnTo>
                      <a:pt x="432122" y="284801"/>
                    </a:lnTo>
                    <a:lnTo>
                      <a:pt x="0" y="141797"/>
                    </a:lnTo>
                    <a:lnTo>
                      <a:pt x="10852" y="106838"/>
                    </a:lnTo>
                    <a:cubicBezTo>
                      <a:pt x="22420" y="79489"/>
                      <a:pt x="36573" y="53499"/>
                      <a:pt x="53005" y="29176"/>
                    </a:cubicBezTo>
                    <a:close/>
                  </a:path>
                </a:pathLst>
              </a:cu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0" name="TextBox 9">
              <a:extLst>
                <a:ext uri="{FF2B5EF4-FFF2-40B4-BE49-F238E27FC236}">
                  <a16:creationId xmlns:a16="http://schemas.microsoft.com/office/drawing/2014/main" id="{E340199B-E505-2245-9FF0-AF542F587078}"/>
                </a:ext>
              </a:extLst>
            </p:cNvPr>
            <p:cNvSpPr txBox="1"/>
            <p:nvPr/>
          </p:nvSpPr>
          <p:spPr>
            <a:xfrm>
              <a:off x="10705137" y="4739056"/>
              <a:ext cx="214662" cy="369332"/>
            </a:xfrm>
            <a:prstGeom prst="rect">
              <a:avLst/>
            </a:prstGeom>
            <a:noFill/>
          </p:spPr>
          <p:txBody>
            <a:bodyPr wrap="square" rtlCol="0" anchor="ctr">
              <a:spAutoFit/>
            </a:bodyPr>
            <a:lstStyle/>
            <a:p>
              <a:pPr algn="ctr"/>
              <a:r>
                <a:rPr lang="en-US">
                  <a:solidFill>
                    <a:schemeClr val="accent5">
                      <a:lumMod val="75000"/>
                    </a:schemeClr>
                  </a:solidFill>
                  <a:latin typeface="Times New Roman" panose="02020603050405020304" pitchFamily="18" charset="0"/>
                  <a:cs typeface="Times New Roman" panose="02020603050405020304" pitchFamily="18" charset="0"/>
                </a:rPr>
                <a:t>C</a:t>
              </a:r>
            </a:p>
          </p:txBody>
        </p:sp>
        <p:sp>
          <p:nvSpPr>
            <p:cNvPr id="11" name="TextBox 10">
              <a:extLst>
                <a:ext uri="{FF2B5EF4-FFF2-40B4-BE49-F238E27FC236}">
                  <a16:creationId xmlns:a16="http://schemas.microsoft.com/office/drawing/2014/main" id="{4E562B04-E5AD-C049-B683-40F045FC307D}"/>
                </a:ext>
              </a:extLst>
            </p:cNvPr>
            <p:cNvSpPr txBox="1"/>
            <p:nvPr/>
          </p:nvSpPr>
          <p:spPr>
            <a:xfrm>
              <a:off x="7945748" y="3231687"/>
              <a:ext cx="214662" cy="461665"/>
            </a:xfrm>
            <a:prstGeom prst="rect">
              <a:avLst/>
            </a:prstGeom>
            <a:noFill/>
          </p:spPr>
          <p:txBody>
            <a:bodyPr wrap="square" rtlCol="0" anchor="ctr">
              <a:spAutoFit/>
            </a:bodyPr>
            <a:lstStyle/>
            <a:p>
              <a:pPr algn="ctr"/>
              <a:r>
                <a:rPr lang="en-US" sz="2400">
                  <a:latin typeface="Times New Roman" panose="02020603050405020304" pitchFamily="18" charset="0"/>
                  <a:cs typeface="Times New Roman" panose="02020603050405020304" pitchFamily="18" charset="0"/>
                </a:rPr>
                <a:t>c</a:t>
              </a:r>
            </a:p>
          </p:txBody>
        </p:sp>
        <p:sp>
          <p:nvSpPr>
            <p:cNvPr id="12" name="TextBox 11">
              <a:extLst>
                <a:ext uri="{FF2B5EF4-FFF2-40B4-BE49-F238E27FC236}">
                  <a16:creationId xmlns:a16="http://schemas.microsoft.com/office/drawing/2014/main" id="{F3447E48-97BD-0B41-9657-ACD2957FCA6A}"/>
                </a:ext>
              </a:extLst>
            </p:cNvPr>
            <p:cNvSpPr txBox="1"/>
            <p:nvPr/>
          </p:nvSpPr>
          <p:spPr>
            <a:xfrm>
              <a:off x="9773174" y="3571502"/>
              <a:ext cx="214662" cy="461665"/>
            </a:xfrm>
            <a:prstGeom prst="rect">
              <a:avLst/>
            </a:prstGeom>
            <a:noFill/>
          </p:spPr>
          <p:txBody>
            <a:bodyPr wrap="square" rtlCol="0" anchor="ctr">
              <a:spAutoFit/>
            </a:bodyPr>
            <a:lstStyle/>
            <a:p>
              <a:pPr algn="ctr"/>
              <a:r>
                <a:rPr lang="en-US" sz="2400">
                  <a:latin typeface="Times New Roman" panose="02020603050405020304" pitchFamily="18" charset="0"/>
                  <a:cs typeface="Times New Roman" panose="02020603050405020304" pitchFamily="18" charset="0"/>
                </a:rPr>
                <a:t>a</a:t>
              </a:r>
            </a:p>
          </p:txBody>
        </p:sp>
        <p:sp>
          <p:nvSpPr>
            <p:cNvPr id="13" name="TextBox 12">
              <a:extLst>
                <a:ext uri="{FF2B5EF4-FFF2-40B4-BE49-F238E27FC236}">
                  <a16:creationId xmlns:a16="http://schemas.microsoft.com/office/drawing/2014/main" id="{396E2004-4FA1-8642-92A9-D83055E1A853}"/>
                </a:ext>
              </a:extLst>
            </p:cNvPr>
            <p:cNvSpPr txBox="1"/>
            <p:nvPr/>
          </p:nvSpPr>
          <p:spPr>
            <a:xfrm>
              <a:off x="9259648" y="4518502"/>
              <a:ext cx="214662" cy="461665"/>
            </a:xfrm>
            <a:prstGeom prst="rect">
              <a:avLst/>
            </a:prstGeom>
            <a:noFill/>
          </p:spPr>
          <p:txBody>
            <a:bodyPr wrap="square" rtlCol="0" anchor="ctr">
              <a:spAutoFit/>
            </a:bodyPr>
            <a:lstStyle/>
            <a:p>
              <a:pPr algn="ctr"/>
              <a:r>
                <a:rPr lang="en-US" sz="2400">
                  <a:latin typeface="Times New Roman" panose="02020603050405020304" pitchFamily="18" charset="0"/>
                  <a:cs typeface="Times New Roman" panose="02020603050405020304" pitchFamily="18" charset="0"/>
                </a:rPr>
                <a:t>b</a:t>
              </a:r>
            </a:p>
          </p:txBody>
        </p:sp>
      </p:grpSp>
    </p:spTree>
    <p:extLst>
      <p:ext uri="{BB962C8B-B14F-4D97-AF65-F5344CB8AC3E}">
        <p14:creationId xmlns:p14="http://schemas.microsoft.com/office/powerpoint/2010/main" val="216719800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4EEB7-D40B-4E82-A7D4-1C667C724DBC}"/>
              </a:ext>
            </a:extLst>
          </p:cNvPr>
          <p:cNvSpPr>
            <a:spLocks noGrp="1"/>
          </p:cNvSpPr>
          <p:nvPr>
            <p:ph type="title"/>
          </p:nvPr>
        </p:nvSpPr>
        <p:spPr/>
        <p:txBody>
          <a:bodyPr/>
          <a:lstStyle/>
          <a:p>
            <a:r>
              <a:rPr lang="en-US"/>
              <a:t>Cone Method cont.</a:t>
            </a:r>
          </a:p>
        </p:txBody>
      </p:sp>
      <p:pic>
        <p:nvPicPr>
          <p:cNvPr id="4" name="Picture 4" descr="Text&#10;&#10;Description automatically generated">
            <a:extLst>
              <a:ext uri="{FF2B5EF4-FFF2-40B4-BE49-F238E27FC236}">
                <a16:creationId xmlns:a16="http://schemas.microsoft.com/office/drawing/2014/main" id="{4D731F32-72B3-4914-9714-42B738D7982D}"/>
              </a:ext>
            </a:extLst>
          </p:cNvPr>
          <p:cNvPicPr>
            <a:picLocks noGrp="1" noChangeAspect="1"/>
          </p:cNvPicPr>
          <p:nvPr>
            <p:ph idx="1"/>
          </p:nvPr>
        </p:nvPicPr>
        <p:blipFill rotWithShape="1">
          <a:blip r:embed="rId2">
            <a:clrChange>
              <a:clrFrom>
                <a:srgbClr val="FFFFFF"/>
              </a:clrFrom>
              <a:clrTo>
                <a:srgbClr val="FFFFFF">
                  <a:alpha val="0"/>
                </a:srgbClr>
              </a:clrTo>
            </a:clrChange>
          </a:blip>
          <a:srcRect t="799" b="-1"/>
          <a:stretch/>
        </p:blipFill>
        <p:spPr>
          <a:xfrm>
            <a:off x="1371600" y="1546895"/>
            <a:ext cx="9601200" cy="2710594"/>
          </a:xfrm>
        </p:spPr>
      </p:pic>
      <p:pic>
        <p:nvPicPr>
          <p:cNvPr id="5" name="Picture 7">
            <a:extLst>
              <a:ext uri="{FF2B5EF4-FFF2-40B4-BE49-F238E27FC236}">
                <a16:creationId xmlns:a16="http://schemas.microsoft.com/office/drawing/2014/main" id="{A9C20942-F460-4896-A544-13CD34992C49}"/>
              </a:ext>
            </a:extLst>
          </p:cNvPr>
          <p:cNvPicPr>
            <a:picLocks noChangeAspect="1"/>
          </p:cNvPicPr>
          <p:nvPr/>
        </p:nvPicPr>
        <p:blipFill rotWithShape="1">
          <a:blip r:embed="rId3">
            <a:clrChange>
              <a:clrFrom>
                <a:srgbClr val="FFFFFF"/>
              </a:clrFrom>
              <a:clrTo>
                <a:srgbClr val="FFFFFF">
                  <a:alpha val="0"/>
                </a:srgbClr>
              </a:clrTo>
            </a:clrChange>
          </a:blip>
          <a:srcRect t="7552"/>
          <a:stretch/>
        </p:blipFill>
        <p:spPr>
          <a:xfrm>
            <a:off x="1507299" y="5376085"/>
            <a:ext cx="9329802" cy="879227"/>
          </a:xfrm>
          <a:prstGeom prst="rect">
            <a:avLst/>
          </a:prstGeom>
        </p:spPr>
      </p:pic>
      <p:grpSp>
        <p:nvGrpSpPr>
          <p:cNvPr id="8" name="Group 7">
            <a:extLst>
              <a:ext uri="{FF2B5EF4-FFF2-40B4-BE49-F238E27FC236}">
                <a16:creationId xmlns:a16="http://schemas.microsoft.com/office/drawing/2014/main" id="{09AF5162-041F-1840-A33A-B9E6FA86FCCA}"/>
              </a:ext>
            </a:extLst>
          </p:cNvPr>
          <p:cNvGrpSpPr/>
          <p:nvPr/>
        </p:nvGrpSpPr>
        <p:grpSpPr>
          <a:xfrm>
            <a:off x="6541045" y="2643866"/>
            <a:ext cx="4431755" cy="2309188"/>
            <a:chOff x="3965460" y="3055531"/>
            <a:chExt cx="4431755" cy="2309188"/>
          </a:xfrm>
        </p:grpSpPr>
        <p:sp>
          <p:nvSpPr>
            <p:cNvPr id="9" name="Triangle 4">
              <a:extLst>
                <a:ext uri="{FF2B5EF4-FFF2-40B4-BE49-F238E27FC236}">
                  <a16:creationId xmlns:a16="http://schemas.microsoft.com/office/drawing/2014/main" id="{FB35F14E-F900-2942-A6F1-7A86C50986C9}"/>
                </a:ext>
              </a:extLst>
            </p:cNvPr>
            <p:cNvSpPr/>
            <p:nvPr/>
          </p:nvSpPr>
          <p:spPr>
            <a:xfrm>
              <a:off x="5127170" y="3156858"/>
              <a:ext cx="2247901" cy="2057400"/>
            </a:xfrm>
            <a:custGeom>
              <a:avLst/>
              <a:gdLst>
                <a:gd name="connsiteX0" fmla="*/ 0 w 2362200"/>
                <a:gd name="connsiteY0" fmla="*/ 2188029 h 2188029"/>
                <a:gd name="connsiteX1" fmla="*/ 1181100 w 2362200"/>
                <a:gd name="connsiteY1" fmla="*/ 0 h 2188029"/>
                <a:gd name="connsiteX2" fmla="*/ 2362200 w 2362200"/>
                <a:gd name="connsiteY2" fmla="*/ 2188029 h 2188029"/>
                <a:gd name="connsiteX3" fmla="*/ 0 w 2362200"/>
                <a:gd name="connsiteY3" fmla="*/ 2188029 h 2188029"/>
                <a:gd name="connsiteX0" fmla="*/ 0 w 2645229"/>
                <a:gd name="connsiteY0" fmla="*/ 0 h 2677886"/>
                <a:gd name="connsiteX1" fmla="*/ 1464129 w 2645229"/>
                <a:gd name="connsiteY1" fmla="*/ 489857 h 2677886"/>
                <a:gd name="connsiteX2" fmla="*/ 2645229 w 2645229"/>
                <a:gd name="connsiteY2" fmla="*/ 2677886 h 2677886"/>
                <a:gd name="connsiteX3" fmla="*/ 0 w 2645229"/>
                <a:gd name="connsiteY3" fmla="*/ 0 h 2677886"/>
                <a:gd name="connsiteX0" fmla="*/ 65314 w 1529443"/>
                <a:gd name="connsiteY0" fmla="*/ 0 h 1077686"/>
                <a:gd name="connsiteX1" fmla="*/ 1529443 w 1529443"/>
                <a:gd name="connsiteY1" fmla="*/ 489857 h 1077686"/>
                <a:gd name="connsiteX2" fmla="*/ 0 w 1529443"/>
                <a:gd name="connsiteY2" fmla="*/ 1077686 h 1077686"/>
                <a:gd name="connsiteX3" fmla="*/ 65314 w 1529443"/>
                <a:gd name="connsiteY3" fmla="*/ 0 h 1077686"/>
                <a:gd name="connsiteX0" fmla="*/ 54428 w 1529443"/>
                <a:gd name="connsiteY0" fmla="*/ 0 h 1045029"/>
                <a:gd name="connsiteX1" fmla="*/ 1529443 w 1529443"/>
                <a:gd name="connsiteY1" fmla="*/ 457200 h 1045029"/>
                <a:gd name="connsiteX2" fmla="*/ 0 w 1529443"/>
                <a:gd name="connsiteY2" fmla="*/ 1045029 h 1045029"/>
                <a:gd name="connsiteX3" fmla="*/ 54428 w 1529443"/>
                <a:gd name="connsiteY3" fmla="*/ 0 h 1045029"/>
                <a:gd name="connsiteX0" fmla="*/ 54428 w 2302329"/>
                <a:gd name="connsiteY0" fmla="*/ 0 h 2057400"/>
                <a:gd name="connsiteX1" fmla="*/ 2302329 w 2302329"/>
                <a:gd name="connsiteY1" fmla="*/ 2057400 h 2057400"/>
                <a:gd name="connsiteX2" fmla="*/ 0 w 2302329"/>
                <a:gd name="connsiteY2" fmla="*/ 1045029 h 2057400"/>
                <a:gd name="connsiteX3" fmla="*/ 54428 w 2302329"/>
                <a:gd name="connsiteY3" fmla="*/ 0 h 2057400"/>
                <a:gd name="connsiteX0" fmla="*/ 0 w 2247901"/>
                <a:gd name="connsiteY0" fmla="*/ 0 h 2057400"/>
                <a:gd name="connsiteX1" fmla="*/ 2247901 w 2247901"/>
                <a:gd name="connsiteY1" fmla="*/ 2057400 h 2057400"/>
                <a:gd name="connsiteX2" fmla="*/ 0 w 2247901"/>
                <a:gd name="connsiteY2" fmla="*/ 1055914 h 2057400"/>
                <a:gd name="connsiteX3" fmla="*/ 0 w 2247901"/>
                <a:gd name="connsiteY3" fmla="*/ 0 h 2057400"/>
                <a:gd name="connsiteX0" fmla="*/ 0 w 2247901"/>
                <a:gd name="connsiteY0" fmla="*/ 0 h 2057400"/>
                <a:gd name="connsiteX1" fmla="*/ 2247901 w 2247901"/>
                <a:gd name="connsiteY1" fmla="*/ 2057400 h 2057400"/>
                <a:gd name="connsiteX2" fmla="*/ 13252 w 2247901"/>
                <a:gd name="connsiteY2" fmla="*/ 1055914 h 2057400"/>
                <a:gd name="connsiteX3" fmla="*/ 0 w 2247901"/>
                <a:gd name="connsiteY3" fmla="*/ 0 h 2057400"/>
              </a:gdLst>
              <a:ahLst/>
              <a:cxnLst>
                <a:cxn ang="0">
                  <a:pos x="connsiteX0" y="connsiteY0"/>
                </a:cxn>
                <a:cxn ang="0">
                  <a:pos x="connsiteX1" y="connsiteY1"/>
                </a:cxn>
                <a:cxn ang="0">
                  <a:pos x="connsiteX2" y="connsiteY2"/>
                </a:cxn>
                <a:cxn ang="0">
                  <a:pos x="connsiteX3" y="connsiteY3"/>
                </a:cxn>
              </a:cxnLst>
              <a:rect l="l" t="t" r="r" b="b"/>
              <a:pathLst>
                <a:path w="2247901" h="2057400">
                  <a:moveTo>
                    <a:pt x="0" y="0"/>
                  </a:moveTo>
                  <a:lnTo>
                    <a:pt x="2247901" y="2057400"/>
                  </a:lnTo>
                  <a:lnTo>
                    <a:pt x="13252" y="1055914"/>
                  </a:lnTo>
                  <a:lnTo>
                    <a:pt x="0" y="0"/>
                  </a:lnTo>
                  <a:close/>
                </a:path>
              </a:pathLst>
            </a:custGeom>
            <a:no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Bracket 9">
              <a:extLst>
                <a:ext uri="{FF2B5EF4-FFF2-40B4-BE49-F238E27FC236}">
                  <a16:creationId xmlns:a16="http://schemas.microsoft.com/office/drawing/2014/main" id="{3A105723-9C31-A245-B206-CFD1431D5167}"/>
                </a:ext>
              </a:extLst>
            </p:cNvPr>
            <p:cNvSpPr/>
            <p:nvPr/>
          </p:nvSpPr>
          <p:spPr>
            <a:xfrm>
              <a:off x="4834965" y="3645648"/>
              <a:ext cx="155388" cy="508000"/>
            </a:xfrm>
            <a:prstGeom prst="leftBracket">
              <a:avLst>
                <a:gd name="adj" fmla="val 0"/>
              </a:avLst>
            </a:prstGeom>
            <a:ln w="381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C68A8A47-0B95-2E45-9879-FDA46DAE877D}"/>
                </a:ext>
              </a:extLst>
            </p:cNvPr>
            <p:cNvSpPr txBox="1"/>
            <p:nvPr/>
          </p:nvSpPr>
          <p:spPr>
            <a:xfrm>
              <a:off x="3965460" y="3055531"/>
              <a:ext cx="974635" cy="369332"/>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centerY</a:t>
              </a:r>
            </a:p>
          </p:txBody>
        </p:sp>
        <p:cxnSp>
          <p:nvCxnSpPr>
            <p:cNvPr id="12" name="Straight Connector 11">
              <a:extLst>
                <a:ext uri="{FF2B5EF4-FFF2-40B4-BE49-F238E27FC236}">
                  <a16:creationId xmlns:a16="http://schemas.microsoft.com/office/drawing/2014/main" id="{81B9164F-8076-D847-A15C-7A09EE0BBFBA}"/>
                </a:ext>
              </a:extLst>
            </p:cNvPr>
            <p:cNvCxnSpPr>
              <a:cxnSpLocks/>
            </p:cNvCxnSpPr>
            <p:nvPr/>
          </p:nvCxnSpPr>
          <p:spPr>
            <a:xfrm>
              <a:off x="5161486" y="3645648"/>
              <a:ext cx="2213585" cy="1534405"/>
            </a:xfrm>
            <a:prstGeom prst="line">
              <a:avLst/>
            </a:prstGeom>
            <a:ln w="38100">
              <a:solidFill>
                <a:schemeClr val="accent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3" name="Freeform 12">
              <a:extLst>
                <a:ext uri="{FF2B5EF4-FFF2-40B4-BE49-F238E27FC236}">
                  <a16:creationId xmlns:a16="http://schemas.microsoft.com/office/drawing/2014/main" id="{792D57A5-B8F5-AD4B-B7EA-C021BC470706}"/>
                </a:ext>
              </a:extLst>
            </p:cNvPr>
            <p:cNvSpPr/>
            <p:nvPr/>
          </p:nvSpPr>
          <p:spPr>
            <a:xfrm>
              <a:off x="6528588" y="4688711"/>
              <a:ext cx="807714" cy="508173"/>
            </a:xfrm>
            <a:custGeom>
              <a:avLst/>
              <a:gdLst>
                <a:gd name="connsiteX0" fmla="*/ 77444 w 807714"/>
                <a:gd name="connsiteY0" fmla="*/ 0 h 508173"/>
                <a:gd name="connsiteX1" fmla="*/ 807714 w 807714"/>
                <a:gd name="connsiteY1" fmla="*/ 508173 h 508173"/>
                <a:gd name="connsiteX2" fmla="*/ 0 w 807714"/>
                <a:gd name="connsiteY2" fmla="*/ 146186 h 508173"/>
                <a:gd name="connsiteX3" fmla="*/ 3941 w 807714"/>
                <a:gd name="connsiteY3" fmla="*/ 135418 h 508173"/>
              </a:gdLst>
              <a:ahLst/>
              <a:cxnLst>
                <a:cxn ang="0">
                  <a:pos x="connsiteX0" y="connsiteY0"/>
                </a:cxn>
                <a:cxn ang="0">
                  <a:pos x="connsiteX1" y="connsiteY1"/>
                </a:cxn>
                <a:cxn ang="0">
                  <a:pos x="connsiteX2" y="connsiteY2"/>
                </a:cxn>
                <a:cxn ang="0">
                  <a:pos x="connsiteX3" y="connsiteY3"/>
                </a:cxn>
              </a:cxnLst>
              <a:rect l="l" t="t" r="r" b="b"/>
              <a:pathLst>
                <a:path w="807714" h="508173">
                  <a:moveTo>
                    <a:pt x="77444" y="0"/>
                  </a:moveTo>
                  <a:lnTo>
                    <a:pt x="807714" y="508173"/>
                  </a:lnTo>
                  <a:lnTo>
                    <a:pt x="0" y="146186"/>
                  </a:lnTo>
                  <a:lnTo>
                    <a:pt x="3941" y="135418"/>
                  </a:lnTo>
                  <a:close/>
                </a:path>
              </a:pathLst>
            </a:custGeom>
            <a:solidFill>
              <a:schemeClr val="accent6"/>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B2E9CFB9-C592-644B-9FB0-D4A8F2532438}"/>
                </a:ext>
              </a:extLst>
            </p:cNvPr>
            <p:cNvSpPr/>
            <p:nvPr/>
          </p:nvSpPr>
          <p:spPr>
            <a:xfrm>
              <a:off x="6947432" y="4891862"/>
              <a:ext cx="427639" cy="322396"/>
            </a:xfrm>
            <a:custGeom>
              <a:avLst/>
              <a:gdLst>
                <a:gd name="connsiteX0" fmla="*/ 75391 w 427639"/>
                <a:gd name="connsiteY0" fmla="*/ 0 h 322396"/>
                <a:gd name="connsiteX1" fmla="*/ 427639 w 427639"/>
                <a:gd name="connsiteY1" fmla="*/ 322396 h 322396"/>
                <a:gd name="connsiteX2" fmla="*/ 0 w 427639"/>
                <a:gd name="connsiteY2" fmla="*/ 130744 h 322396"/>
                <a:gd name="connsiteX3" fmla="*/ 6368 w 427639"/>
                <a:gd name="connsiteY3" fmla="*/ 110228 h 322396"/>
                <a:gd name="connsiteX4" fmla="*/ 48522 w 427639"/>
                <a:gd name="connsiteY4" fmla="*/ 32566 h 322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39" h="322396">
                  <a:moveTo>
                    <a:pt x="75391" y="0"/>
                  </a:moveTo>
                  <a:lnTo>
                    <a:pt x="427639" y="322396"/>
                  </a:lnTo>
                  <a:lnTo>
                    <a:pt x="0" y="130744"/>
                  </a:lnTo>
                  <a:lnTo>
                    <a:pt x="6368" y="110228"/>
                  </a:lnTo>
                  <a:cubicBezTo>
                    <a:pt x="17936" y="82879"/>
                    <a:pt x="32089" y="56889"/>
                    <a:pt x="48522" y="32566"/>
                  </a:cubicBezTo>
                  <a:close/>
                </a:path>
              </a:pathLst>
            </a:custGeom>
            <a:solidFill>
              <a:schemeClr val="accent5"/>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extBox 14">
              <a:extLst>
                <a:ext uri="{FF2B5EF4-FFF2-40B4-BE49-F238E27FC236}">
                  <a16:creationId xmlns:a16="http://schemas.microsoft.com/office/drawing/2014/main" id="{4205C97D-056D-3142-A2E4-17D4C4674D6F}"/>
                </a:ext>
              </a:extLst>
            </p:cNvPr>
            <p:cNvSpPr txBox="1"/>
            <p:nvPr/>
          </p:nvSpPr>
          <p:spPr>
            <a:xfrm>
              <a:off x="5970776" y="3397018"/>
              <a:ext cx="246841" cy="369332"/>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H</a:t>
              </a:r>
            </a:p>
          </p:txBody>
        </p:sp>
        <p:sp>
          <p:nvSpPr>
            <p:cNvPr id="16" name="TextBox 15">
              <a:extLst>
                <a:ext uri="{FF2B5EF4-FFF2-40B4-BE49-F238E27FC236}">
                  <a16:creationId xmlns:a16="http://schemas.microsoft.com/office/drawing/2014/main" id="{4C35AB64-38F5-004F-95C3-F5C05ACDB2F3}"/>
                </a:ext>
              </a:extLst>
            </p:cNvPr>
            <p:cNvSpPr txBox="1"/>
            <p:nvPr/>
          </p:nvSpPr>
          <p:spPr>
            <a:xfrm>
              <a:off x="5470358" y="4657049"/>
              <a:ext cx="246841" cy="369332"/>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L</a:t>
              </a:r>
            </a:p>
          </p:txBody>
        </p:sp>
        <p:sp>
          <p:nvSpPr>
            <p:cNvPr id="17" name="TextBox 16">
              <a:extLst>
                <a:ext uri="{FF2B5EF4-FFF2-40B4-BE49-F238E27FC236}">
                  <a16:creationId xmlns:a16="http://schemas.microsoft.com/office/drawing/2014/main" id="{68347103-4E00-0C4D-ACF3-3A3DDEB8CF18}"/>
                </a:ext>
              </a:extLst>
            </p:cNvPr>
            <p:cNvSpPr txBox="1"/>
            <p:nvPr/>
          </p:nvSpPr>
          <p:spPr>
            <a:xfrm>
              <a:off x="4588454" y="3717886"/>
              <a:ext cx="246841" cy="369332"/>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r</a:t>
              </a:r>
            </a:p>
          </p:txBody>
        </p:sp>
        <p:sp>
          <p:nvSpPr>
            <p:cNvPr id="18" name="TextBox 17">
              <a:extLst>
                <a:ext uri="{FF2B5EF4-FFF2-40B4-BE49-F238E27FC236}">
                  <a16:creationId xmlns:a16="http://schemas.microsoft.com/office/drawing/2014/main" id="{A23010F3-16CC-484F-9586-1D8617C9044C}"/>
                </a:ext>
              </a:extLst>
            </p:cNvPr>
            <p:cNvSpPr txBox="1"/>
            <p:nvPr/>
          </p:nvSpPr>
          <p:spPr>
            <a:xfrm>
              <a:off x="7051402" y="4668676"/>
              <a:ext cx="565813" cy="369332"/>
            </a:xfrm>
            <a:prstGeom prst="rect">
              <a:avLst/>
            </a:prstGeom>
            <a:noFill/>
          </p:spPr>
          <p:txBody>
            <a:bodyPr wrap="square" rtlCol="0">
              <a:spAutoFit/>
            </a:bodyPr>
            <a:lstStyle/>
            <a:p>
              <a:pPr algn="ctr"/>
              <a:r>
                <a:rPr lang="en-US">
                  <a:solidFill>
                    <a:schemeClr val="accent5">
                      <a:lumMod val="75000"/>
                    </a:schemeClr>
                  </a:solidFill>
                  <a:latin typeface="Times New Roman" panose="02020603050405020304" pitchFamily="18" charset="0"/>
                  <a:cs typeface="Times New Roman" panose="02020603050405020304" pitchFamily="18" charset="0"/>
                </a:rPr>
                <a:t>2</a:t>
              </a:r>
              <a:r>
                <a:rPr lang="en-US">
                  <a:solidFill>
                    <a:schemeClr val="accent5">
                      <a:lumMod val="75000"/>
                    </a:schemeClr>
                  </a:solidFill>
                </a:rPr>
                <a:t>𝛉</a:t>
              </a:r>
            </a:p>
          </p:txBody>
        </p:sp>
        <p:sp>
          <p:nvSpPr>
            <p:cNvPr id="19" name="TextBox 18">
              <a:extLst>
                <a:ext uri="{FF2B5EF4-FFF2-40B4-BE49-F238E27FC236}">
                  <a16:creationId xmlns:a16="http://schemas.microsoft.com/office/drawing/2014/main" id="{4AD0C600-9F99-F64B-9D51-3888CE504AB5}"/>
                </a:ext>
              </a:extLst>
            </p:cNvPr>
            <p:cNvSpPr txBox="1"/>
            <p:nvPr/>
          </p:nvSpPr>
          <p:spPr>
            <a:xfrm>
              <a:off x="6201488" y="4810721"/>
              <a:ext cx="442059" cy="369332"/>
            </a:xfrm>
            <a:prstGeom prst="rect">
              <a:avLst/>
            </a:prstGeom>
            <a:noFill/>
          </p:spPr>
          <p:txBody>
            <a:bodyPr wrap="square" rtlCol="0">
              <a:spAutoFit/>
            </a:bodyPr>
            <a:lstStyle/>
            <a:p>
              <a:pPr algn="ctr"/>
              <a:r>
                <a:rPr lang="en-US">
                  <a:solidFill>
                    <a:schemeClr val="accent6">
                      <a:lumMod val="75000"/>
                    </a:schemeClr>
                  </a:solidFill>
                  <a:latin typeface="Times New Roman" panose="02020603050405020304" pitchFamily="18" charset="0"/>
                  <a:cs typeface="Times New Roman" panose="02020603050405020304" pitchFamily="18" charset="0"/>
                </a:rPr>
                <a:t>𝛉</a:t>
              </a:r>
            </a:p>
          </p:txBody>
        </p:sp>
        <p:sp>
          <p:nvSpPr>
            <p:cNvPr id="20" name="Oval 19">
              <a:extLst>
                <a:ext uri="{FF2B5EF4-FFF2-40B4-BE49-F238E27FC236}">
                  <a16:creationId xmlns:a16="http://schemas.microsoft.com/office/drawing/2014/main" id="{89F32F5E-9571-2E42-AF40-C97DDF59D843}"/>
                </a:ext>
              </a:extLst>
            </p:cNvPr>
            <p:cNvSpPr/>
            <p:nvPr/>
          </p:nvSpPr>
          <p:spPr>
            <a:xfrm>
              <a:off x="7270347" y="5110534"/>
              <a:ext cx="139040" cy="139040"/>
            </a:xfrm>
            <a:prstGeom prst="ellipse">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F039677-ABE6-5743-98F1-2F5095AC9C0E}"/>
                </a:ext>
              </a:extLst>
            </p:cNvPr>
            <p:cNvSpPr txBox="1"/>
            <p:nvPr/>
          </p:nvSpPr>
          <p:spPr>
            <a:xfrm>
              <a:off x="7409387" y="4995387"/>
              <a:ext cx="987828" cy="369332"/>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U (0, </a:t>
              </a:r>
              <a:r>
                <a:rPr lang="en-US" err="1">
                  <a:latin typeface="Times New Roman" panose="02020603050405020304" pitchFamily="18" charset="0"/>
                  <a:cs typeface="Times New Roman" panose="02020603050405020304" pitchFamily="18" charset="0"/>
                </a:rPr>
                <a:t>u</a:t>
              </a:r>
              <a:r>
                <a:rPr lang="en-US" baseline="-25000" err="1">
                  <a:latin typeface="Times New Roman" panose="02020603050405020304" pitchFamily="18" charset="0"/>
                  <a:cs typeface="Times New Roman" panose="02020603050405020304" pitchFamily="18" charset="0"/>
                </a:rPr>
                <a:t>z</a:t>
              </a:r>
              <a:r>
                <a:rPr lang="en-US">
                  <a:latin typeface="Times New Roman" panose="02020603050405020304" pitchFamily="18" charset="0"/>
                  <a:cs typeface="Times New Roman" panose="02020603050405020304" pitchFamily="18" charset="0"/>
                </a:rPr>
                <a:t>)</a:t>
              </a:r>
            </a:p>
          </p:txBody>
        </p:sp>
        <p:sp>
          <p:nvSpPr>
            <p:cNvPr id="22" name="Oval 21">
              <a:extLst>
                <a:ext uri="{FF2B5EF4-FFF2-40B4-BE49-F238E27FC236}">
                  <a16:creationId xmlns:a16="http://schemas.microsoft.com/office/drawing/2014/main" id="{009C3EE6-78A2-D245-8AB8-F667E17521D2}"/>
                </a:ext>
              </a:extLst>
            </p:cNvPr>
            <p:cNvSpPr/>
            <p:nvPr/>
          </p:nvSpPr>
          <p:spPr>
            <a:xfrm>
              <a:off x="5081806" y="3611443"/>
              <a:ext cx="139040" cy="139040"/>
            </a:xfrm>
            <a:prstGeom prst="ellipse">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019AC931-F943-1942-B79F-E795294F4D73}"/>
                </a:ext>
              </a:extLst>
            </p:cNvPr>
            <p:cNvCxnSpPr>
              <a:cxnSpLocks/>
              <a:stCxn id="16" idx="0"/>
            </p:cNvCxnSpPr>
            <p:nvPr/>
          </p:nvCxnSpPr>
          <p:spPr>
            <a:xfrm flipV="1">
              <a:off x="5593779" y="4502020"/>
              <a:ext cx="69634" cy="155029"/>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772B6F-D703-7F47-9EAD-B0C6DD05F6FD}"/>
                </a:ext>
              </a:extLst>
            </p:cNvPr>
            <p:cNvCxnSpPr>
              <a:stCxn id="15" idx="2"/>
            </p:cNvCxnSpPr>
            <p:nvPr/>
          </p:nvCxnSpPr>
          <p:spPr>
            <a:xfrm flipH="1">
              <a:off x="5868955" y="3766350"/>
              <a:ext cx="225242" cy="320868"/>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46481F-067A-9E49-848A-137EFB174961}"/>
                </a:ext>
              </a:extLst>
            </p:cNvPr>
            <p:cNvCxnSpPr>
              <a:cxnSpLocks/>
              <a:stCxn id="11" idx="2"/>
            </p:cNvCxnSpPr>
            <p:nvPr/>
          </p:nvCxnSpPr>
          <p:spPr>
            <a:xfrm>
              <a:off x="4452778" y="3424863"/>
              <a:ext cx="603751" cy="18658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8355196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9442-0895-44A9-87E0-CB5135E2EBE5}"/>
              </a:ext>
            </a:extLst>
          </p:cNvPr>
          <p:cNvSpPr>
            <a:spLocks noGrp="1"/>
          </p:cNvSpPr>
          <p:nvPr>
            <p:ph type="title"/>
          </p:nvPr>
        </p:nvSpPr>
        <p:spPr/>
        <p:txBody>
          <a:bodyPr/>
          <a:lstStyle/>
          <a:p>
            <a:r>
              <a:rPr lang="en-US"/>
              <a:t>Cone Method cont.</a:t>
            </a:r>
          </a:p>
        </p:txBody>
      </p:sp>
      <p:pic>
        <p:nvPicPr>
          <p:cNvPr id="4" name="Picture 4" descr="Graphical user interface, text&#10;&#10;Description automatically generated">
            <a:extLst>
              <a:ext uri="{FF2B5EF4-FFF2-40B4-BE49-F238E27FC236}">
                <a16:creationId xmlns:a16="http://schemas.microsoft.com/office/drawing/2014/main" id="{1DB40D6C-94C9-480F-99A2-6F5A4529046B}"/>
              </a:ext>
            </a:extLst>
          </p:cNvPr>
          <p:cNvPicPr>
            <a:picLocks noGrp="1" noChangeAspect="1"/>
          </p:cNvPicPr>
          <p:nvPr>
            <p:ph idx="1"/>
          </p:nvPr>
        </p:nvPicPr>
        <p:blipFill rotWithShape="1">
          <a:blip r:embed="rId2">
            <a:clrChange>
              <a:clrFrom>
                <a:srgbClr val="FFFFFF"/>
              </a:clrFrom>
              <a:clrTo>
                <a:srgbClr val="FFFFFF">
                  <a:alpha val="0"/>
                </a:srgbClr>
              </a:clrTo>
            </a:clrChange>
          </a:blip>
          <a:srcRect t="1491"/>
          <a:stretch/>
        </p:blipFill>
        <p:spPr>
          <a:xfrm>
            <a:off x="1371600" y="2615877"/>
            <a:ext cx="10344022" cy="2070423"/>
          </a:xfrm>
        </p:spPr>
      </p:pic>
    </p:spTree>
    <p:extLst>
      <p:ext uri="{BB962C8B-B14F-4D97-AF65-F5344CB8AC3E}">
        <p14:creationId xmlns:p14="http://schemas.microsoft.com/office/powerpoint/2010/main" val="91818397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2F33E-AB0A-4903-862D-9D293105F9A3}"/>
              </a:ext>
            </a:extLst>
          </p:cNvPr>
          <p:cNvSpPr>
            <a:spLocks noGrp="1"/>
          </p:cNvSpPr>
          <p:nvPr>
            <p:ph type="title"/>
          </p:nvPr>
        </p:nvSpPr>
        <p:spPr/>
        <p:txBody>
          <a:bodyPr/>
          <a:lstStyle/>
          <a:p>
            <a:r>
              <a:rPr lang="en-US"/>
              <a:t>Cone Method cont.</a:t>
            </a:r>
          </a:p>
        </p:txBody>
      </p:sp>
      <p:pic>
        <p:nvPicPr>
          <p:cNvPr id="4" name="Picture 4" descr="A picture containing table&#10;&#10;Description automatically generated">
            <a:extLst>
              <a:ext uri="{FF2B5EF4-FFF2-40B4-BE49-F238E27FC236}">
                <a16:creationId xmlns:a16="http://schemas.microsoft.com/office/drawing/2014/main" id="{C3AC2473-C297-4C49-A1FC-D4B52EE5C9FF}"/>
              </a:ext>
            </a:extLst>
          </p:cNvPr>
          <p:cNvPicPr>
            <a:picLocks noGrp="1" noChangeAspect="1"/>
          </p:cNvPicPr>
          <p:nvPr>
            <p:ph idx="1"/>
          </p:nvPr>
        </p:nvPicPr>
        <p:blipFill rotWithShape="1">
          <a:blip r:embed="rId2">
            <a:clrChange>
              <a:clrFrom>
                <a:srgbClr val="FFFFFF"/>
              </a:clrFrom>
              <a:clrTo>
                <a:srgbClr val="FFFFFF">
                  <a:alpha val="0"/>
                </a:srgbClr>
              </a:clrTo>
            </a:clrChange>
          </a:blip>
          <a:srcRect t="2097"/>
          <a:stretch/>
        </p:blipFill>
        <p:spPr>
          <a:xfrm>
            <a:off x="1548824" y="1608881"/>
            <a:ext cx="9246751" cy="3506288"/>
          </a:xfrm>
        </p:spPr>
      </p:pic>
      <p:pic>
        <p:nvPicPr>
          <p:cNvPr id="5" name="Picture 5">
            <a:extLst>
              <a:ext uri="{FF2B5EF4-FFF2-40B4-BE49-F238E27FC236}">
                <a16:creationId xmlns:a16="http://schemas.microsoft.com/office/drawing/2014/main" id="{4BB9D58D-E921-4F01-A42A-7FD7784B103B}"/>
              </a:ext>
            </a:extLst>
          </p:cNvPr>
          <p:cNvPicPr>
            <a:picLocks noChangeAspect="1"/>
          </p:cNvPicPr>
          <p:nvPr/>
        </p:nvPicPr>
        <p:blipFill rotWithShape="1">
          <a:blip r:embed="rId3">
            <a:clrChange>
              <a:clrFrom>
                <a:srgbClr val="FFFFFF"/>
              </a:clrFrom>
              <a:clrTo>
                <a:srgbClr val="FFFFFF">
                  <a:alpha val="0"/>
                </a:srgbClr>
              </a:clrTo>
            </a:clrChange>
          </a:blip>
          <a:srcRect t="3003"/>
          <a:stretch/>
        </p:blipFill>
        <p:spPr>
          <a:xfrm>
            <a:off x="1551139" y="5463251"/>
            <a:ext cx="9256735" cy="702708"/>
          </a:xfrm>
          <a:prstGeom prst="rect">
            <a:avLst/>
          </a:prstGeom>
        </p:spPr>
      </p:pic>
    </p:spTree>
    <p:extLst>
      <p:ext uri="{BB962C8B-B14F-4D97-AF65-F5344CB8AC3E}">
        <p14:creationId xmlns:p14="http://schemas.microsoft.com/office/powerpoint/2010/main" val="316502523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6">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0" name="Rectangle 20">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Content Placeholder 6">
            <a:extLst>
              <a:ext uri="{FF2B5EF4-FFF2-40B4-BE49-F238E27FC236}">
                <a16:creationId xmlns:a16="http://schemas.microsoft.com/office/drawing/2014/main" id="{901E542C-06DD-8C4B-9814-16FE76E33B88}"/>
              </a:ext>
            </a:extLst>
          </p:cNvPr>
          <p:cNvPicPr>
            <a:picLocks noGrp="1" noChangeAspect="1"/>
          </p:cNvPicPr>
          <p:nvPr>
            <p:ph idx="1"/>
          </p:nvPr>
        </p:nvPicPr>
        <p:blipFill>
          <a:blip r:embed="rId2"/>
          <a:stretch>
            <a:fillRect/>
          </a:stretch>
        </p:blipFill>
        <p:spPr>
          <a:xfrm>
            <a:off x="1295545" y="640080"/>
            <a:ext cx="5577840" cy="5577840"/>
          </a:xfrm>
          <a:prstGeom prst="rect">
            <a:avLst/>
          </a:prstGeom>
        </p:spPr>
      </p:pic>
      <p:sp>
        <p:nvSpPr>
          <p:cNvPr id="23"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4799DB20-0247-4DD1-A850-1575EED612F2}"/>
              </a:ext>
            </a:extLst>
          </p:cNvPr>
          <p:cNvSpPr>
            <a:spLocks noGrp="1"/>
          </p:cNvSpPr>
          <p:nvPr>
            <p:ph type="title"/>
          </p:nvPr>
        </p:nvSpPr>
        <p:spPr>
          <a:xfrm>
            <a:off x="8569666" y="1314922"/>
            <a:ext cx="3176246" cy="3000139"/>
          </a:xfrm>
        </p:spPr>
        <p:txBody>
          <a:bodyPr vert="horz" lIns="91440" tIns="45720" rIns="91440" bIns="45720" rtlCol="0" anchor="b">
            <a:normAutofit/>
          </a:bodyPr>
          <a:lstStyle/>
          <a:p>
            <a:r>
              <a:rPr lang="en-US" cap="all"/>
              <a:t>2D Geometric Solution</a:t>
            </a:r>
          </a:p>
        </p:txBody>
      </p:sp>
      <p:sp>
        <p:nvSpPr>
          <p:cNvPr id="5" name="Oval 4">
            <a:extLst>
              <a:ext uri="{FF2B5EF4-FFF2-40B4-BE49-F238E27FC236}">
                <a16:creationId xmlns:a16="http://schemas.microsoft.com/office/drawing/2014/main" id="{43B19A55-684D-664F-88A5-4641FD2C927C}"/>
              </a:ext>
            </a:extLst>
          </p:cNvPr>
          <p:cNvSpPr/>
          <p:nvPr/>
        </p:nvSpPr>
        <p:spPr>
          <a:xfrm>
            <a:off x="4008594" y="3088715"/>
            <a:ext cx="212962" cy="212962"/>
          </a:xfrm>
          <a:prstGeom prst="ellipse">
            <a:avLst/>
          </a:prstGeom>
          <a:solidFill>
            <a:srgbClr val="4C97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419A240B-25EA-DD4E-A08D-BCD08068298D}"/>
                  </a:ext>
                </a:extLst>
              </p:cNvPr>
              <p:cNvSpPr txBox="1"/>
              <p:nvPr/>
            </p:nvSpPr>
            <p:spPr>
              <a:xfrm>
                <a:off x="4115075" y="2598901"/>
                <a:ext cx="1385058" cy="489814"/>
              </a:xfrm>
              <a:prstGeom prst="rect">
                <a:avLst/>
              </a:prstGeom>
              <a:noFill/>
            </p:spPr>
            <p:txBody>
              <a:bodyPr wrap="square" rtlCol="0">
                <a:spAutoFit/>
              </a:bodyPr>
              <a:lstStyle/>
              <a:p>
                <a:pPr algn="ctr"/>
                <a:r>
                  <a:rPr lang="en-US" dirty="0">
                    <a:solidFill>
                      <a:srgbClr val="4C9758"/>
                    </a:solidFill>
                    <a:latin typeface="Times New Roman" panose="02020603050405020304" pitchFamily="18" charset="0"/>
                    <a:cs typeface="Times New Roman" panose="02020603050405020304" pitchFamily="18" charset="0"/>
                  </a:rPr>
                  <a:t>O (</a:t>
                </a:r>
                <a14:m>
                  <m:oMath xmlns:m="http://schemas.openxmlformats.org/officeDocument/2006/math">
                    <m:rad>
                      <m:radPr>
                        <m:degHide m:val="on"/>
                        <m:ctrlPr>
                          <a:rPr lang="en-US" i="1" smtClean="0">
                            <a:solidFill>
                              <a:srgbClr val="4C9758"/>
                            </a:solidFill>
                            <a:latin typeface="Cambria Math" panose="02040503050406030204" pitchFamily="18" charset="0"/>
                            <a:cs typeface="Times New Roman" panose="02020603050405020304" pitchFamily="18" charset="0"/>
                          </a:rPr>
                        </m:ctrlPr>
                      </m:radPr>
                      <m:deg/>
                      <m:e>
                        <m:r>
                          <a:rPr lang="en-US" b="0" i="1" smtClean="0">
                            <a:solidFill>
                              <a:srgbClr val="4C9758"/>
                            </a:solidFill>
                            <a:latin typeface="Cambria Math" panose="02040503050406030204" pitchFamily="18" charset="0"/>
                            <a:cs typeface="Times New Roman" panose="02020603050405020304" pitchFamily="18" charset="0"/>
                          </a:rPr>
                          <m:t>𝑎𝑏</m:t>
                        </m:r>
                      </m:e>
                    </m:rad>
                  </m:oMath>
                </a14:m>
                <a:r>
                  <a:rPr lang="en-US" dirty="0">
                    <a:solidFill>
                      <a:srgbClr val="4C9758"/>
                    </a:solidFill>
                    <a:latin typeface="Times New Roman" panose="02020603050405020304" pitchFamily="18" charset="0"/>
                    <a:cs typeface="Times New Roman" panose="02020603050405020304" pitchFamily="18" charset="0"/>
                  </a:rPr>
                  <a:t>,</a:t>
                </a:r>
                <a14:m>
                  <m:oMath xmlns:m="http://schemas.openxmlformats.org/officeDocument/2006/math">
                    <m:f>
                      <m:fPr>
                        <m:ctrlPr>
                          <a:rPr lang="en-US" i="1" dirty="0" smtClean="0">
                            <a:solidFill>
                              <a:srgbClr val="4C9758"/>
                            </a:solidFill>
                            <a:latin typeface="Cambria Math" panose="02040503050406030204" pitchFamily="18" charset="0"/>
                            <a:cs typeface="Times New Roman" panose="02020603050405020304" pitchFamily="18" charset="0"/>
                          </a:rPr>
                        </m:ctrlPr>
                      </m:fPr>
                      <m:num>
                        <m:r>
                          <a:rPr lang="en-US" b="0" i="1" dirty="0" smtClean="0">
                            <a:solidFill>
                              <a:srgbClr val="4C9758"/>
                            </a:solidFill>
                            <a:latin typeface="Cambria Math" panose="02040503050406030204" pitchFamily="18" charset="0"/>
                            <a:cs typeface="Times New Roman" panose="02020603050405020304" pitchFamily="18" charset="0"/>
                          </a:rPr>
                          <m:t>𝑎</m:t>
                        </m:r>
                        <m:r>
                          <a:rPr lang="en-US" b="0" i="1" dirty="0" smtClean="0">
                            <a:solidFill>
                              <a:srgbClr val="4C9758"/>
                            </a:solidFill>
                            <a:latin typeface="Cambria Math" panose="02040503050406030204" pitchFamily="18" charset="0"/>
                            <a:cs typeface="Times New Roman" panose="02020603050405020304" pitchFamily="18" charset="0"/>
                          </a:rPr>
                          <m:t>+</m:t>
                        </m:r>
                        <m:r>
                          <a:rPr lang="en-US" b="0" i="1" dirty="0" smtClean="0">
                            <a:solidFill>
                              <a:srgbClr val="4C9758"/>
                            </a:solidFill>
                            <a:latin typeface="Cambria Math" panose="02040503050406030204" pitchFamily="18" charset="0"/>
                            <a:cs typeface="Times New Roman" panose="02020603050405020304" pitchFamily="18" charset="0"/>
                          </a:rPr>
                          <m:t>𝑏</m:t>
                        </m:r>
                      </m:num>
                      <m:den>
                        <m:r>
                          <a:rPr lang="en-US" b="0" i="1" dirty="0" smtClean="0">
                            <a:solidFill>
                              <a:srgbClr val="4C9758"/>
                            </a:solidFill>
                            <a:latin typeface="Cambria Math" panose="02040503050406030204" pitchFamily="18" charset="0"/>
                            <a:cs typeface="Times New Roman" panose="02020603050405020304" pitchFamily="18" charset="0"/>
                          </a:rPr>
                          <m:t>2</m:t>
                        </m:r>
                      </m:den>
                    </m:f>
                  </m:oMath>
                </a14:m>
                <a:r>
                  <a:rPr lang="en-US" dirty="0">
                    <a:solidFill>
                      <a:srgbClr val="4C9758"/>
                    </a:solidFill>
                    <a:latin typeface="Times New Roman" panose="02020603050405020304" pitchFamily="18" charset="0"/>
                    <a:cs typeface="Times New Roman" panose="02020603050405020304" pitchFamily="18" charset="0"/>
                  </a:rPr>
                  <a:t>)</a:t>
                </a:r>
              </a:p>
            </p:txBody>
          </p:sp>
        </mc:Choice>
        <mc:Fallback xmlns="">
          <p:sp>
            <p:nvSpPr>
              <p:cNvPr id="6" name="TextBox 5">
                <a:extLst>
                  <a:ext uri="{FF2B5EF4-FFF2-40B4-BE49-F238E27FC236}">
                    <a16:creationId xmlns:a16="http://schemas.microsoft.com/office/drawing/2014/main" id="{419A240B-25EA-DD4E-A08D-BCD08068298D}"/>
                  </a:ext>
                </a:extLst>
              </p:cNvPr>
              <p:cNvSpPr txBox="1">
                <a:spLocks noRot="1" noChangeAspect="1" noMove="1" noResize="1" noEditPoints="1" noAdjustHandles="1" noChangeArrowheads="1" noChangeShapeType="1" noTextEdit="1"/>
              </p:cNvSpPr>
              <p:nvPr/>
            </p:nvSpPr>
            <p:spPr>
              <a:xfrm>
                <a:off x="4115075" y="2598901"/>
                <a:ext cx="1385058" cy="489814"/>
              </a:xfrm>
              <a:prstGeom prst="rect">
                <a:avLst/>
              </a:prstGeom>
              <a:blipFill>
                <a:blip r:embed="rId3"/>
                <a:stretch>
                  <a:fillRect l="-2752" r="-2752" b="-5000"/>
                </a:stretch>
              </a:blipFill>
            </p:spPr>
            <p:txBody>
              <a:bodyPr/>
              <a:lstStyle/>
              <a:p>
                <a:r>
                  <a:rPr lang="en-US">
                    <a:noFill/>
                  </a:rPr>
                  <a:t> </a:t>
                </a:r>
              </a:p>
            </p:txBody>
          </p:sp>
        </mc:Fallback>
      </mc:AlternateContent>
      <p:sp>
        <p:nvSpPr>
          <p:cNvPr id="22" name="TextBox 21">
            <a:extLst>
              <a:ext uri="{FF2B5EF4-FFF2-40B4-BE49-F238E27FC236}">
                <a16:creationId xmlns:a16="http://schemas.microsoft.com/office/drawing/2014/main" id="{51071263-CCCF-2F4F-A52E-DC0B415563C0}"/>
              </a:ext>
            </a:extLst>
          </p:cNvPr>
          <p:cNvSpPr txBox="1"/>
          <p:nvPr/>
        </p:nvSpPr>
        <p:spPr>
          <a:xfrm>
            <a:off x="1566042" y="1569870"/>
            <a:ext cx="821011" cy="369332"/>
          </a:xfrm>
          <a:prstGeom prst="rect">
            <a:avLst/>
          </a:prstGeom>
          <a:noFill/>
        </p:spPr>
        <p:txBody>
          <a:bodyPr wrap="square" rtlCol="0">
            <a:spAutoFit/>
          </a:bodyPr>
          <a:lstStyle/>
          <a:p>
            <a:pPr algn="ctr"/>
            <a:r>
              <a:rPr lang="en-US" dirty="0">
                <a:solidFill>
                  <a:srgbClr val="CC5653"/>
                </a:solidFill>
                <a:latin typeface="Times New Roman" panose="02020603050405020304" pitchFamily="18" charset="0"/>
                <a:cs typeface="Times New Roman" panose="02020603050405020304" pitchFamily="18" charset="0"/>
              </a:rPr>
              <a:t>A (0,a)</a:t>
            </a:r>
          </a:p>
        </p:txBody>
      </p:sp>
      <p:sp>
        <p:nvSpPr>
          <p:cNvPr id="24" name="TextBox 23">
            <a:extLst>
              <a:ext uri="{FF2B5EF4-FFF2-40B4-BE49-F238E27FC236}">
                <a16:creationId xmlns:a16="http://schemas.microsoft.com/office/drawing/2014/main" id="{B2BC706B-198F-3849-8320-0ECF17F9BC2D}"/>
              </a:ext>
            </a:extLst>
          </p:cNvPr>
          <p:cNvSpPr txBox="1"/>
          <p:nvPr/>
        </p:nvSpPr>
        <p:spPr>
          <a:xfrm>
            <a:off x="1506592" y="4315061"/>
            <a:ext cx="1174750" cy="369332"/>
          </a:xfrm>
          <a:prstGeom prst="rect">
            <a:avLst/>
          </a:prstGeom>
          <a:noFill/>
        </p:spPr>
        <p:txBody>
          <a:bodyPr wrap="square" rtlCol="0">
            <a:spAutoFit/>
          </a:bodyPr>
          <a:lstStyle/>
          <a:p>
            <a:pPr algn="ctr"/>
            <a:r>
              <a:rPr lang="en-US" dirty="0">
                <a:solidFill>
                  <a:srgbClr val="417DBA"/>
                </a:solidFill>
                <a:latin typeface="Times New Roman" panose="02020603050405020304" pitchFamily="18" charset="0"/>
                <a:cs typeface="Times New Roman" panose="02020603050405020304" pitchFamily="18" charset="0"/>
              </a:rPr>
              <a:t>B (0,b)</a:t>
            </a:r>
          </a:p>
        </p:txBody>
      </p:sp>
    </p:spTree>
    <p:extLst>
      <p:ext uri="{BB962C8B-B14F-4D97-AF65-F5344CB8AC3E}">
        <p14:creationId xmlns:p14="http://schemas.microsoft.com/office/powerpoint/2010/main" val="3087037794"/>
      </p:ext>
    </p:extLst>
  </p:cSld>
  <p:clrMapOvr>
    <a:overrideClrMapping bg1="dk1" tx1="lt1" bg2="dk2" tx2="lt2" accent1="accent1" accent2="accent2" accent3="accent3" accent4="accent4" accent5="accent5" accent6="accent6" hlink="hlink" folHlink="folHlink"/>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F55B-FEA7-4095-83F2-B4EBDF4009BE}"/>
              </a:ext>
            </a:extLst>
          </p:cNvPr>
          <p:cNvSpPr>
            <a:spLocks noGrp="1"/>
          </p:cNvSpPr>
          <p:nvPr>
            <p:ph type="title"/>
          </p:nvPr>
        </p:nvSpPr>
        <p:spPr/>
        <p:txBody>
          <a:bodyPr/>
          <a:lstStyle/>
          <a:p>
            <a:r>
              <a:rPr lang="en-US"/>
              <a:t>Extension of 2D Geometric Solution</a:t>
            </a:r>
          </a:p>
        </p:txBody>
      </p:sp>
      <p:sp>
        <p:nvSpPr>
          <p:cNvPr id="4" name="Text Placeholder 3">
            <a:extLst>
              <a:ext uri="{FF2B5EF4-FFF2-40B4-BE49-F238E27FC236}">
                <a16:creationId xmlns:a16="http://schemas.microsoft.com/office/drawing/2014/main" id="{A2611E62-5A0D-4D3A-974E-8D9C5B2214AA}"/>
              </a:ext>
            </a:extLst>
          </p:cNvPr>
          <p:cNvSpPr>
            <a:spLocks noGrp="1"/>
          </p:cNvSpPr>
          <p:nvPr>
            <p:ph type="body" idx="1"/>
          </p:nvPr>
        </p:nvSpPr>
        <p:spPr>
          <a:xfrm>
            <a:off x="1371600" y="1759744"/>
            <a:ext cx="4443984" cy="823912"/>
          </a:xfrm>
        </p:spPr>
        <p:txBody>
          <a:bodyPr/>
          <a:lstStyle/>
          <a:p>
            <a:r>
              <a:rPr lang="en-US"/>
              <a:t>2D Geometric Solution:</a:t>
            </a:r>
          </a:p>
        </p:txBody>
      </p:sp>
      <p:sp>
        <p:nvSpPr>
          <p:cNvPr id="3" name="Content Placeholder 2">
            <a:extLst>
              <a:ext uri="{FF2B5EF4-FFF2-40B4-BE49-F238E27FC236}">
                <a16:creationId xmlns:a16="http://schemas.microsoft.com/office/drawing/2014/main" id="{0C9BA6A0-BFB6-4FD4-A4AC-B7D72FA68941}"/>
              </a:ext>
            </a:extLst>
          </p:cNvPr>
          <p:cNvSpPr>
            <a:spLocks noGrp="1"/>
          </p:cNvSpPr>
          <p:nvPr>
            <p:ph sz="half" idx="2"/>
          </p:nvPr>
        </p:nvSpPr>
        <p:spPr>
          <a:xfrm>
            <a:off x="1371600" y="2724087"/>
            <a:ext cx="4443984" cy="2562193"/>
          </a:xfrm>
        </p:spPr>
        <p:txBody>
          <a:bodyPr vert="horz" lIns="91440" tIns="45720" rIns="91440" bIns="45720" rtlCol="0" anchor="t">
            <a:normAutofit/>
          </a:bodyPr>
          <a:lstStyle/>
          <a:p>
            <a:pPr marL="383540" indent="-383540"/>
            <a:r>
              <a:rPr lang="en-US"/>
              <a:t>Circle defined by 2 points and a radius</a:t>
            </a:r>
          </a:p>
        </p:txBody>
      </p:sp>
      <p:sp>
        <p:nvSpPr>
          <p:cNvPr id="5" name="Text Placeholder 4">
            <a:extLst>
              <a:ext uri="{FF2B5EF4-FFF2-40B4-BE49-F238E27FC236}">
                <a16:creationId xmlns:a16="http://schemas.microsoft.com/office/drawing/2014/main" id="{7999A48A-FEE6-4563-B4B2-DF2F2A72B968}"/>
              </a:ext>
            </a:extLst>
          </p:cNvPr>
          <p:cNvSpPr>
            <a:spLocks noGrp="1"/>
          </p:cNvSpPr>
          <p:nvPr>
            <p:ph type="body" sz="quarter" idx="3"/>
          </p:nvPr>
        </p:nvSpPr>
        <p:spPr>
          <a:xfrm>
            <a:off x="6525014" y="1759744"/>
            <a:ext cx="4443984" cy="823912"/>
          </a:xfrm>
        </p:spPr>
        <p:txBody>
          <a:bodyPr/>
          <a:lstStyle/>
          <a:p>
            <a:r>
              <a:rPr lang="en-US"/>
              <a:t>3D Geometric Solution</a:t>
            </a:r>
          </a:p>
        </p:txBody>
      </p:sp>
      <p:sp>
        <p:nvSpPr>
          <p:cNvPr id="6" name="Content Placeholder 5">
            <a:extLst>
              <a:ext uri="{FF2B5EF4-FFF2-40B4-BE49-F238E27FC236}">
                <a16:creationId xmlns:a16="http://schemas.microsoft.com/office/drawing/2014/main" id="{494742B9-6A62-4F65-9286-8CDB23F76CBF}"/>
              </a:ext>
            </a:extLst>
          </p:cNvPr>
          <p:cNvSpPr>
            <a:spLocks noGrp="1"/>
          </p:cNvSpPr>
          <p:nvPr>
            <p:ph sz="quarter" idx="4"/>
          </p:nvPr>
        </p:nvSpPr>
        <p:spPr>
          <a:xfrm>
            <a:off x="6525014" y="2724087"/>
            <a:ext cx="4443984" cy="2562193"/>
          </a:xfrm>
        </p:spPr>
        <p:txBody>
          <a:bodyPr vert="horz" lIns="91440" tIns="45720" rIns="91440" bIns="45720" rtlCol="0" anchor="t">
            <a:normAutofit/>
          </a:bodyPr>
          <a:lstStyle/>
          <a:p>
            <a:pPr marL="383540" indent="-383540"/>
            <a:r>
              <a:rPr lang="en-US">
                <a:ea typeface="+mn-lt"/>
                <a:cs typeface="+mn-lt"/>
              </a:rPr>
              <a:t>Sphere defined by 3 points and a radius</a:t>
            </a:r>
            <a:endParaRPr lang="en-US"/>
          </a:p>
        </p:txBody>
      </p:sp>
      <p:pic>
        <p:nvPicPr>
          <p:cNvPr id="8" name="Content Placeholder 6" descr="Shape&#10;&#10;Description automatically generated">
            <a:extLst>
              <a:ext uri="{FF2B5EF4-FFF2-40B4-BE49-F238E27FC236}">
                <a16:creationId xmlns:a16="http://schemas.microsoft.com/office/drawing/2014/main" id="{EAB98D1D-576A-4FCE-BEF2-4618BD32CFA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969477" y="3093088"/>
            <a:ext cx="3471985" cy="3471985"/>
          </a:xfrm>
          <a:prstGeom prst="rect">
            <a:avLst/>
          </a:prstGeom>
        </p:spPr>
      </p:pic>
      <p:sp>
        <p:nvSpPr>
          <p:cNvPr id="7" name="TextBox 6">
            <a:extLst>
              <a:ext uri="{FF2B5EF4-FFF2-40B4-BE49-F238E27FC236}">
                <a16:creationId xmlns:a16="http://schemas.microsoft.com/office/drawing/2014/main" id="{B7EBDC65-50DF-4949-AD93-B3EB5039AF05}"/>
              </a:ext>
            </a:extLst>
          </p:cNvPr>
          <p:cNvSpPr txBox="1"/>
          <p:nvPr/>
        </p:nvSpPr>
        <p:spPr>
          <a:xfrm>
            <a:off x="8079741" y="3505641"/>
            <a:ext cx="1334530" cy="2646878"/>
          </a:xfrm>
          <a:prstGeom prst="rect">
            <a:avLst/>
          </a:prstGeom>
          <a:noFill/>
        </p:spPr>
        <p:txBody>
          <a:bodyPr wrap="square" rtlCol="0">
            <a:spAutoFit/>
          </a:bodyPr>
          <a:lstStyle/>
          <a:p>
            <a:pPr algn="ctr"/>
            <a:r>
              <a:rPr lang="en-US" sz="16600"/>
              <a:t>?</a:t>
            </a:r>
          </a:p>
        </p:txBody>
      </p:sp>
    </p:spTree>
    <p:extLst>
      <p:ext uri="{BB962C8B-B14F-4D97-AF65-F5344CB8AC3E}">
        <p14:creationId xmlns:p14="http://schemas.microsoft.com/office/powerpoint/2010/main" val="405388317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09A1879-50B8-F144-B3B7-29C67DC4AC61}"/>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A41F720-55E6-4B4E-868A-68D9CBFBDA99}"/>
              </a:ext>
            </a:extLst>
          </p:cNvPr>
          <p:cNvPicPr>
            <a:picLocks noChangeAspect="1"/>
          </p:cNvPicPr>
          <p:nvPr/>
        </p:nvPicPr>
        <p:blipFill rotWithShape="1">
          <a:blip r:embed="rId2"/>
          <a:srcRect b="476"/>
          <a:stretch/>
        </p:blipFill>
        <p:spPr>
          <a:xfrm>
            <a:off x="859971" y="708503"/>
            <a:ext cx="5741829" cy="5225064"/>
          </a:xfrm>
          <a:prstGeom prst="rect">
            <a:avLst/>
          </a:prstGeom>
        </p:spPr>
      </p:pic>
      <p:sp>
        <p:nvSpPr>
          <p:cNvPr id="9" name="TextBox 8">
            <a:extLst>
              <a:ext uri="{FF2B5EF4-FFF2-40B4-BE49-F238E27FC236}">
                <a16:creationId xmlns:a16="http://schemas.microsoft.com/office/drawing/2014/main" id="{B6878C9C-36DE-694D-B37E-AABBB894083A}"/>
              </a:ext>
            </a:extLst>
          </p:cNvPr>
          <p:cNvSpPr txBox="1"/>
          <p:nvPr/>
        </p:nvSpPr>
        <p:spPr>
          <a:xfrm>
            <a:off x="5584371" y="924433"/>
            <a:ext cx="5747658" cy="2364365"/>
          </a:xfrm>
          <a:prstGeom prst="rect">
            <a:avLst/>
          </a:prstGeom>
          <a:noFill/>
        </p:spPr>
        <p:txBody>
          <a:bodyPr wrap="square" rtlCol="0">
            <a:spAutoFit/>
          </a:bodyPr>
          <a:lstStyle/>
          <a:p>
            <a:pPr>
              <a:lnSpc>
                <a:spcPts val="3000"/>
              </a:lnSpc>
            </a:pPr>
            <a:r>
              <a:rPr lang="en-US" sz="2000" i="1">
                <a:latin typeface="Times New Roman" panose="02020603050405020304" pitchFamily="18" charset="0"/>
                <a:cs typeface="Times New Roman" panose="02020603050405020304" pitchFamily="18" charset="0"/>
              </a:rPr>
              <a:t>“A painting hangs from a wall. Given the heights of the top and bottom of the painting above the viewer's eye level, how far from the wall should the viewer stand in order to maximize the angle subtended by the painting and whose vertex is at the viewer's eye?” </a:t>
            </a:r>
          </a:p>
          <a:p>
            <a:pPr>
              <a:lnSpc>
                <a:spcPts val="3000"/>
              </a:lnSpc>
            </a:pPr>
            <a:r>
              <a:rPr lang="en-US" sz="2000" i="1">
                <a:latin typeface="Times New Roman" panose="02020603050405020304" pitchFamily="18" charset="0"/>
                <a:cs typeface="Times New Roman" panose="02020603050405020304" pitchFamily="18" charset="0"/>
              </a:rPr>
              <a:t>– Regiomontanus</a:t>
            </a:r>
            <a:endParaRPr lang="en-US" sz="2000"/>
          </a:p>
        </p:txBody>
      </p:sp>
    </p:spTree>
    <p:extLst>
      <p:ext uri="{BB962C8B-B14F-4D97-AF65-F5344CB8AC3E}">
        <p14:creationId xmlns:p14="http://schemas.microsoft.com/office/powerpoint/2010/main" val="141963946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F355D-3015-4D9A-B0C6-3309E98FD4B6}"/>
              </a:ext>
            </a:extLst>
          </p:cNvPr>
          <p:cNvSpPr>
            <a:spLocks noGrp="1"/>
          </p:cNvSpPr>
          <p:nvPr>
            <p:ph type="title"/>
          </p:nvPr>
        </p:nvSpPr>
        <p:spPr/>
        <p:txBody>
          <a:bodyPr/>
          <a:lstStyle/>
          <a:p>
            <a:r>
              <a:rPr lang="en-US"/>
              <a:t>Circumcenter</a:t>
            </a:r>
          </a:p>
        </p:txBody>
      </p:sp>
      <p:pic>
        <p:nvPicPr>
          <p:cNvPr id="6" name="Picture 6">
            <a:extLst>
              <a:ext uri="{FF2B5EF4-FFF2-40B4-BE49-F238E27FC236}">
                <a16:creationId xmlns:a16="http://schemas.microsoft.com/office/drawing/2014/main" id="{75F6A5D0-3DAB-41E8-ADBF-693A8371D653}"/>
              </a:ext>
            </a:extLst>
          </p:cNvPr>
          <p:cNvPicPr>
            <a:picLocks noGrp="1" noChangeAspect="1"/>
          </p:cNvPicPr>
          <p:nvPr>
            <p:ph idx="1"/>
          </p:nvPr>
        </p:nvPicPr>
        <p:blipFill>
          <a:blip r:embed="rId2"/>
          <a:stretch>
            <a:fillRect/>
          </a:stretch>
        </p:blipFill>
        <p:spPr>
          <a:xfrm>
            <a:off x="1267215" y="3124872"/>
            <a:ext cx="5561557" cy="776310"/>
          </a:xfrm>
        </p:spPr>
      </p:pic>
      <p:pic>
        <p:nvPicPr>
          <p:cNvPr id="7" name="Picture 7" descr="Chart&#10;&#10;Description automatically generated">
            <a:extLst>
              <a:ext uri="{FF2B5EF4-FFF2-40B4-BE49-F238E27FC236}">
                <a16:creationId xmlns:a16="http://schemas.microsoft.com/office/drawing/2014/main" id="{0E1AC0F7-0CEE-49EC-A2AB-C71F3C0E5C88}"/>
              </a:ext>
            </a:extLst>
          </p:cNvPr>
          <p:cNvPicPr>
            <a:picLocks noChangeAspect="1"/>
          </p:cNvPicPr>
          <p:nvPr/>
        </p:nvPicPr>
        <p:blipFill>
          <a:blip r:embed="rId3"/>
          <a:stretch>
            <a:fillRect/>
          </a:stretch>
        </p:blipFill>
        <p:spPr>
          <a:xfrm>
            <a:off x="7104346" y="1107512"/>
            <a:ext cx="4789117" cy="4809993"/>
          </a:xfrm>
          <a:prstGeom prst="rect">
            <a:avLst/>
          </a:prstGeom>
        </p:spPr>
      </p:pic>
    </p:spTree>
    <p:extLst>
      <p:ext uri="{BB962C8B-B14F-4D97-AF65-F5344CB8AC3E}">
        <p14:creationId xmlns:p14="http://schemas.microsoft.com/office/powerpoint/2010/main" val="186914450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F2D96-C38A-4100-9DE6-C6C69D3E2A1C}"/>
              </a:ext>
            </a:extLst>
          </p:cNvPr>
          <p:cNvSpPr>
            <a:spLocks noGrp="1"/>
          </p:cNvSpPr>
          <p:nvPr>
            <p:ph type="title"/>
          </p:nvPr>
        </p:nvSpPr>
        <p:spPr/>
        <p:txBody>
          <a:bodyPr/>
          <a:lstStyle/>
          <a:p>
            <a:r>
              <a:rPr lang="en-US"/>
              <a:t>Circumcenter cont.</a:t>
            </a:r>
          </a:p>
        </p:txBody>
      </p:sp>
      <p:pic>
        <p:nvPicPr>
          <p:cNvPr id="4" name="Picture 4">
            <a:extLst>
              <a:ext uri="{FF2B5EF4-FFF2-40B4-BE49-F238E27FC236}">
                <a16:creationId xmlns:a16="http://schemas.microsoft.com/office/drawing/2014/main" id="{179BBC58-71E3-4299-B76E-C0D16F106A3D}"/>
              </a:ext>
            </a:extLst>
          </p:cNvPr>
          <p:cNvPicPr>
            <a:picLocks noGrp="1" noChangeAspect="1"/>
          </p:cNvPicPr>
          <p:nvPr>
            <p:ph idx="1"/>
          </p:nvPr>
        </p:nvPicPr>
        <p:blipFill rotWithShape="1">
          <a:blip r:embed="rId2">
            <a:clrChange>
              <a:clrFrom>
                <a:srgbClr val="FFFFFF"/>
              </a:clrFrom>
              <a:clrTo>
                <a:srgbClr val="FFFFFF">
                  <a:alpha val="0"/>
                </a:srgbClr>
              </a:clrTo>
            </a:clrChange>
          </a:blip>
          <a:srcRect t="985"/>
          <a:stretch/>
        </p:blipFill>
        <p:spPr>
          <a:xfrm>
            <a:off x="1371600" y="1428750"/>
            <a:ext cx="8912192" cy="4900604"/>
          </a:xfrm>
        </p:spPr>
      </p:pic>
    </p:spTree>
    <p:extLst>
      <p:ext uri="{BB962C8B-B14F-4D97-AF65-F5344CB8AC3E}">
        <p14:creationId xmlns:p14="http://schemas.microsoft.com/office/powerpoint/2010/main" val="276601289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D8B36-9756-426C-9CB7-B429A45D11A6}"/>
              </a:ext>
            </a:extLst>
          </p:cNvPr>
          <p:cNvSpPr>
            <a:spLocks noGrp="1"/>
          </p:cNvSpPr>
          <p:nvPr>
            <p:ph type="title"/>
          </p:nvPr>
        </p:nvSpPr>
        <p:spPr/>
        <p:txBody>
          <a:bodyPr/>
          <a:lstStyle/>
          <a:p>
            <a:r>
              <a:rPr lang="en-US"/>
              <a:t>Sphere Mehod</a:t>
            </a:r>
          </a:p>
        </p:txBody>
      </p:sp>
      <p:pic>
        <p:nvPicPr>
          <p:cNvPr id="4" name="Picture 4" descr="Text, letter&#10;&#10;Description automatically generated">
            <a:extLst>
              <a:ext uri="{FF2B5EF4-FFF2-40B4-BE49-F238E27FC236}">
                <a16:creationId xmlns:a16="http://schemas.microsoft.com/office/drawing/2014/main" id="{F0C79D54-A848-4AA9-8314-4BA0A2374BAD}"/>
              </a:ext>
            </a:extLst>
          </p:cNvPr>
          <p:cNvPicPr>
            <a:picLocks noGrp="1" noChangeAspect="1"/>
          </p:cNvPicPr>
          <p:nvPr>
            <p:ph idx="1"/>
          </p:nvPr>
        </p:nvPicPr>
        <p:blipFill rotWithShape="1">
          <a:blip r:embed="rId2">
            <a:clrChange>
              <a:clrFrom>
                <a:srgbClr val="FFFFFF"/>
              </a:clrFrom>
              <a:clrTo>
                <a:srgbClr val="FFFFFF">
                  <a:alpha val="0"/>
                </a:srgbClr>
              </a:clrTo>
            </a:clrChange>
          </a:blip>
          <a:srcRect t="3377"/>
          <a:stretch/>
        </p:blipFill>
        <p:spPr>
          <a:xfrm>
            <a:off x="1371600" y="4993689"/>
            <a:ext cx="9888125" cy="973322"/>
          </a:xfrm>
        </p:spPr>
      </p:pic>
      <p:pic>
        <p:nvPicPr>
          <p:cNvPr id="5" name="Picture 5" descr="Chart&#10;&#10;Description automatically generated">
            <a:extLst>
              <a:ext uri="{FF2B5EF4-FFF2-40B4-BE49-F238E27FC236}">
                <a16:creationId xmlns:a16="http://schemas.microsoft.com/office/drawing/2014/main" id="{E45A5ECE-EE3D-4642-99D6-21B33D3C0D4A}"/>
              </a:ext>
            </a:extLst>
          </p:cNvPr>
          <p:cNvPicPr>
            <a:picLocks noChangeAspect="1"/>
          </p:cNvPicPr>
          <p:nvPr/>
        </p:nvPicPr>
        <p:blipFill rotWithShape="1">
          <a:blip r:embed="rId3"/>
          <a:srcRect t="496"/>
          <a:stretch/>
        </p:blipFill>
        <p:spPr>
          <a:xfrm>
            <a:off x="6700252" y="199139"/>
            <a:ext cx="4559473" cy="4794550"/>
          </a:xfrm>
          <a:prstGeom prst="rect">
            <a:avLst/>
          </a:prstGeom>
        </p:spPr>
      </p:pic>
      <p:pic>
        <p:nvPicPr>
          <p:cNvPr id="6" name="Picture 6" descr="Text, letter&#10;&#10;Description automatically generated">
            <a:extLst>
              <a:ext uri="{FF2B5EF4-FFF2-40B4-BE49-F238E27FC236}">
                <a16:creationId xmlns:a16="http://schemas.microsoft.com/office/drawing/2014/main" id="{078E9230-D7DB-4FA4-A558-33F44A2B5A62}"/>
              </a:ext>
            </a:extLst>
          </p:cNvPr>
          <p:cNvPicPr>
            <a:picLocks noChangeAspect="1"/>
          </p:cNvPicPr>
          <p:nvPr/>
        </p:nvPicPr>
        <p:blipFill rotWithShape="1">
          <a:blip r:embed="rId4">
            <a:clrChange>
              <a:clrFrom>
                <a:srgbClr val="FFFFFF"/>
              </a:clrFrom>
              <a:clrTo>
                <a:srgbClr val="FFFFFF">
                  <a:alpha val="0"/>
                </a:srgbClr>
              </a:clrTo>
            </a:clrChange>
          </a:blip>
          <a:srcRect t="940"/>
          <a:stretch/>
        </p:blipFill>
        <p:spPr>
          <a:xfrm>
            <a:off x="1371600" y="1714586"/>
            <a:ext cx="4507282" cy="2696834"/>
          </a:xfrm>
          <a:prstGeom prst="rect">
            <a:avLst/>
          </a:prstGeom>
        </p:spPr>
      </p:pic>
    </p:spTree>
    <p:extLst>
      <p:ext uri="{BB962C8B-B14F-4D97-AF65-F5344CB8AC3E}">
        <p14:creationId xmlns:p14="http://schemas.microsoft.com/office/powerpoint/2010/main" val="44704772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442B6CE-9FEB-B840-A2ED-8352BB19809B}"/>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E60C01-E17F-4148-8946-03800CD13ADB}"/>
              </a:ext>
            </a:extLst>
          </p:cNvPr>
          <p:cNvSpPr>
            <a:spLocks noGrp="1"/>
          </p:cNvSpPr>
          <p:nvPr>
            <p:ph type="title"/>
          </p:nvPr>
        </p:nvSpPr>
        <p:spPr/>
        <p:txBody>
          <a:bodyPr/>
          <a:lstStyle/>
          <a:p>
            <a:r>
              <a:rPr lang="en-US"/>
              <a:t>Further Discussion</a:t>
            </a:r>
          </a:p>
        </p:txBody>
      </p:sp>
      <p:sp>
        <p:nvSpPr>
          <p:cNvPr id="4" name="Content Placeholder 3">
            <a:extLst>
              <a:ext uri="{FF2B5EF4-FFF2-40B4-BE49-F238E27FC236}">
                <a16:creationId xmlns:a16="http://schemas.microsoft.com/office/drawing/2014/main" id="{393F2411-8D36-472F-A0CF-5C7911D216CD}"/>
              </a:ext>
            </a:extLst>
          </p:cNvPr>
          <p:cNvSpPr>
            <a:spLocks noGrp="1"/>
          </p:cNvSpPr>
          <p:nvPr>
            <p:ph idx="1"/>
          </p:nvPr>
        </p:nvSpPr>
        <p:spPr/>
        <p:txBody>
          <a:bodyPr vert="horz" lIns="91440" tIns="45720" rIns="91440" bIns="45720" rtlCol="0" anchor="t">
            <a:normAutofit/>
          </a:bodyPr>
          <a:lstStyle/>
          <a:p>
            <a:pPr marL="383540" indent="-383540"/>
            <a:r>
              <a:rPr lang="en-US" sz="3200"/>
              <a:t>Alternate angle definitions</a:t>
            </a:r>
          </a:p>
          <a:p>
            <a:pPr lvl="1" indent="-383540"/>
            <a:r>
              <a:rPr lang="en-US" sz="3200" i="0"/>
              <a:t>True double-angle</a:t>
            </a:r>
          </a:p>
          <a:p>
            <a:pPr lvl="1" indent="-383540"/>
            <a:r>
              <a:rPr lang="en-US" sz="3200" i="0"/>
              <a:t>Spherical projection</a:t>
            </a:r>
          </a:p>
          <a:p>
            <a:pPr lvl="1" indent="-383540"/>
            <a:endParaRPr lang="en-US" i="0"/>
          </a:p>
          <a:p>
            <a:pPr lvl="1" indent="-383540"/>
            <a:endParaRPr lang="en-US" i="0"/>
          </a:p>
          <a:p>
            <a:pPr marL="383540" indent="-383540"/>
            <a:endParaRPr lang="en-US" i="0"/>
          </a:p>
        </p:txBody>
      </p:sp>
      <p:grpSp>
        <p:nvGrpSpPr>
          <p:cNvPr id="22" name="Group 21">
            <a:extLst>
              <a:ext uri="{FF2B5EF4-FFF2-40B4-BE49-F238E27FC236}">
                <a16:creationId xmlns:a16="http://schemas.microsoft.com/office/drawing/2014/main" id="{829C29B4-B1D9-3049-9ED2-19B5BF15B215}"/>
              </a:ext>
            </a:extLst>
          </p:cNvPr>
          <p:cNvGrpSpPr/>
          <p:nvPr/>
        </p:nvGrpSpPr>
        <p:grpSpPr>
          <a:xfrm>
            <a:off x="7151971" y="2495485"/>
            <a:ext cx="6113746" cy="4363626"/>
            <a:chOff x="3810000" y="2137277"/>
            <a:chExt cx="4572000" cy="3263221"/>
          </a:xfrm>
        </p:grpSpPr>
        <p:pic>
          <p:nvPicPr>
            <p:cNvPr id="23" name="Picture 22">
              <a:extLst>
                <a:ext uri="{FF2B5EF4-FFF2-40B4-BE49-F238E27FC236}">
                  <a16:creationId xmlns:a16="http://schemas.microsoft.com/office/drawing/2014/main" id="{F743D1ED-22A7-F54A-AEA1-E2D5347F55B0}"/>
                </a:ext>
              </a:extLst>
            </p:cNvPr>
            <p:cNvPicPr>
              <a:picLocks noChangeAspect="1"/>
            </p:cNvPicPr>
            <p:nvPr/>
          </p:nvPicPr>
          <p:blipFill>
            <a:blip r:embed="rId2"/>
            <a:stretch>
              <a:fillRect/>
            </a:stretch>
          </p:blipFill>
          <p:spPr>
            <a:xfrm>
              <a:off x="3810000" y="2137277"/>
              <a:ext cx="4572000" cy="3263221"/>
            </a:xfrm>
            <a:prstGeom prst="rect">
              <a:avLst/>
            </a:prstGeom>
          </p:spPr>
        </p:pic>
        <p:sp>
          <p:nvSpPr>
            <p:cNvPr id="24" name="Freeform 23">
              <a:extLst>
                <a:ext uri="{FF2B5EF4-FFF2-40B4-BE49-F238E27FC236}">
                  <a16:creationId xmlns:a16="http://schemas.microsoft.com/office/drawing/2014/main" id="{69575880-60BF-8143-B2FB-23DF1645C95E}"/>
                </a:ext>
              </a:extLst>
            </p:cNvPr>
            <p:cNvSpPr/>
            <p:nvPr/>
          </p:nvSpPr>
          <p:spPr>
            <a:xfrm>
              <a:off x="5577054" y="4375072"/>
              <a:ext cx="1535094" cy="578070"/>
            </a:xfrm>
            <a:custGeom>
              <a:avLst/>
              <a:gdLst>
                <a:gd name="connsiteX0" fmla="*/ 1489752 w 1489752"/>
                <a:gd name="connsiteY0" fmla="*/ 585627 h 585627"/>
                <a:gd name="connsiteX1" fmla="*/ 518845 w 1489752"/>
                <a:gd name="connsiteY1" fmla="*/ 0 h 585627"/>
                <a:gd name="connsiteX2" fmla="*/ 0 w 1489752"/>
                <a:gd name="connsiteY2" fmla="*/ 354459 h 585627"/>
                <a:gd name="connsiteX3" fmla="*/ 1489752 w 1489752"/>
                <a:gd name="connsiteY3" fmla="*/ 585627 h 585627"/>
                <a:gd name="connsiteX0" fmla="*/ 1527537 w 1527537"/>
                <a:gd name="connsiteY0" fmla="*/ 585627 h 585627"/>
                <a:gd name="connsiteX1" fmla="*/ 556630 w 1527537"/>
                <a:gd name="connsiteY1" fmla="*/ 0 h 585627"/>
                <a:gd name="connsiteX2" fmla="*/ 0 w 1527537"/>
                <a:gd name="connsiteY2" fmla="*/ 346902 h 585627"/>
                <a:gd name="connsiteX3" fmla="*/ 1527537 w 1527537"/>
                <a:gd name="connsiteY3" fmla="*/ 585627 h 585627"/>
                <a:gd name="connsiteX0" fmla="*/ 1546430 w 1546430"/>
                <a:gd name="connsiteY0" fmla="*/ 585627 h 585627"/>
                <a:gd name="connsiteX1" fmla="*/ 575523 w 1546430"/>
                <a:gd name="connsiteY1" fmla="*/ 0 h 585627"/>
                <a:gd name="connsiteX2" fmla="*/ 0 w 1546430"/>
                <a:gd name="connsiteY2" fmla="*/ 354459 h 585627"/>
                <a:gd name="connsiteX3" fmla="*/ 1546430 w 1546430"/>
                <a:gd name="connsiteY3" fmla="*/ 585627 h 585627"/>
                <a:gd name="connsiteX0" fmla="*/ 1535094 w 1535094"/>
                <a:gd name="connsiteY0" fmla="*/ 578070 h 578070"/>
                <a:gd name="connsiteX1" fmla="*/ 575523 w 1535094"/>
                <a:gd name="connsiteY1" fmla="*/ 0 h 578070"/>
                <a:gd name="connsiteX2" fmla="*/ 0 w 1535094"/>
                <a:gd name="connsiteY2" fmla="*/ 354459 h 578070"/>
                <a:gd name="connsiteX3" fmla="*/ 1535094 w 1535094"/>
                <a:gd name="connsiteY3" fmla="*/ 578070 h 578070"/>
              </a:gdLst>
              <a:ahLst/>
              <a:cxnLst>
                <a:cxn ang="0">
                  <a:pos x="connsiteX0" y="connsiteY0"/>
                </a:cxn>
                <a:cxn ang="0">
                  <a:pos x="connsiteX1" y="connsiteY1"/>
                </a:cxn>
                <a:cxn ang="0">
                  <a:pos x="connsiteX2" y="connsiteY2"/>
                </a:cxn>
                <a:cxn ang="0">
                  <a:pos x="connsiteX3" y="connsiteY3"/>
                </a:cxn>
              </a:cxnLst>
              <a:rect l="l" t="t" r="r" b="b"/>
              <a:pathLst>
                <a:path w="1535094" h="578070">
                  <a:moveTo>
                    <a:pt x="1535094" y="578070"/>
                  </a:moveTo>
                  <a:lnTo>
                    <a:pt x="575523" y="0"/>
                  </a:lnTo>
                  <a:lnTo>
                    <a:pt x="0" y="354459"/>
                  </a:lnTo>
                  <a:lnTo>
                    <a:pt x="1535094" y="578070"/>
                  </a:lnTo>
                  <a:close/>
                </a:path>
              </a:pathLst>
            </a:custGeom>
            <a:solidFill>
              <a:srgbClr val="E28394">
                <a:alpha val="5058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D31366EB-F0B7-5D4A-904B-6D8C53993DBB}"/>
                </a:ext>
              </a:extLst>
            </p:cNvPr>
            <p:cNvSpPr/>
            <p:nvPr/>
          </p:nvSpPr>
          <p:spPr>
            <a:xfrm>
              <a:off x="5501933" y="3357578"/>
              <a:ext cx="1637925" cy="1608159"/>
            </a:xfrm>
            <a:custGeom>
              <a:avLst/>
              <a:gdLst>
                <a:gd name="connsiteX0" fmla="*/ 1489752 w 1489752"/>
                <a:gd name="connsiteY0" fmla="*/ 585627 h 585627"/>
                <a:gd name="connsiteX1" fmla="*/ 518845 w 1489752"/>
                <a:gd name="connsiteY1" fmla="*/ 0 h 585627"/>
                <a:gd name="connsiteX2" fmla="*/ 0 w 1489752"/>
                <a:gd name="connsiteY2" fmla="*/ 354459 h 585627"/>
                <a:gd name="connsiteX3" fmla="*/ 1489752 w 1489752"/>
                <a:gd name="connsiteY3" fmla="*/ 585627 h 585627"/>
                <a:gd name="connsiteX0" fmla="*/ 1805758 w 1805758"/>
                <a:gd name="connsiteY0" fmla="*/ 755603 h 755603"/>
                <a:gd name="connsiteX1" fmla="*/ 834851 w 1805758"/>
                <a:gd name="connsiteY1" fmla="*/ 169976 h 755603"/>
                <a:gd name="connsiteX2" fmla="*/ 0 w 1805758"/>
                <a:gd name="connsiteY2" fmla="*/ 0 h 755603"/>
                <a:gd name="connsiteX3" fmla="*/ 1805758 w 1805758"/>
                <a:gd name="connsiteY3" fmla="*/ 755603 h 755603"/>
                <a:gd name="connsiteX0" fmla="*/ 1805758 w 1805758"/>
                <a:gd name="connsiteY0" fmla="*/ 1755521 h 1755521"/>
                <a:gd name="connsiteX1" fmla="*/ 28028 w 1805758"/>
                <a:gd name="connsiteY1" fmla="*/ 0 h 1755521"/>
                <a:gd name="connsiteX2" fmla="*/ 0 w 1805758"/>
                <a:gd name="connsiteY2" fmla="*/ 999918 h 1755521"/>
                <a:gd name="connsiteX3" fmla="*/ 1805758 w 1805758"/>
                <a:gd name="connsiteY3" fmla="*/ 1755521 h 1755521"/>
                <a:gd name="connsiteX0" fmla="*/ 1777730 w 1777730"/>
                <a:gd name="connsiteY0" fmla="*/ 1755521 h 1755521"/>
                <a:gd name="connsiteX1" fmla="*/ 0 w 1777730"/>
                <a:gd name="connsiteY1" fmla="*/ 0 h 1755521"/>
                <a:gd name="connsiteX2" fmla="*/ 32484 w 1777730"/>
                <a:gd name="connsiteY2" fmla="*/ 986471 h 1755521"/>
                <a:gd name="connsiteX3" fmla="*/ 1777730 w 1777730"/>
                <a:gd name="connsiteY3" fmla="*/ 1755521 h 1755521"/>
                <a:gd name="connsiteX0" fmla="*/ 1777730 w 1777730"/>
                <a:gd name="connsiteY0" fmla="*/ 1755521 h 1755521"/>
                <a:gd name="connsiteX1" fmla="*/ 0 w 1777730"/>
                <a:gd name="connsiteY1" fmla="*/ 0 h 1755521"/>
                <a:gd name="connsiteX2" fmla="*/ 153507 w 1777730"/>
                <a:gd name="connsiteY2" fmla="*/ 946129 h 1755521"/>
                <a:gd name="connsiteX3" fmla="*/ 1777730 w 1777730"/>
                <a:gd name="connsiteY3" fmla="*/ 1755521 h 1755521"/>
                <a:gd name="connsiteX0" fmla="*/ 1777730 w 1777730"/>
                <a:gd name="connsiteY0" fmla="*/ 1755521 h 1755521"/>
                <a:gd name="connsiteX1" fmla="*/ 0 w 1777730"/>
                <a:gd name="connsiteY1" fmla="*/ 0 h 1755521"/>
                <a:gd name="connsiteX2" fmla="*/ 13702 w 1777730"/>
                <a:gd name="connsiteY2" fmla="*/ 1006585 h 1755521"/>
                <a:gd name="connsiteX3" fmla="*/ 1777730 w 1777730"/>
                <a:gd name="connsiteY3" fmla="*/ 1755521 h 1755521"/>
                <a:gd name="connsiteX0" fmla="*/ 1764028 w 1764028"/>
                <a:gd name="connsiteY0" fmla="*/ 1732850 h 1732850"/>
                <a:gd name="connsiteX1" fmla="*/ 80761 w 1764028"/>
                <a:gd name="connsiteY1" fmla="*/ 0 h 1732850"/>
                <a:gd name="connsiteX2" fmla="*/ 0 w 1764028"/>
                <a:gd name="connsiteY2" fmla="*/ 983914 h 1732850"/>
                <a:gd name="connsiteX3" fmla="*/ 1764028 w 1764028"/>
                <a:gd name="connsiteY3" fmla="*/ 1732850 h 1732850"/>
                <a:gd name="connsiteX0" fmla="*/ 1773951 w 1773951"/>
                <a:gd name="connsiteY0" fmla="*/ 1755521 h 1755521"/>
                <a:gd name="connsiteX1" fmla="*/ 0 w 1773951"/>
                <a:gd name="connsiteY1" fmla="*/ 0 h 1755521"/>
                <a:gd name="connsiteX2" fmla="*/ 9923 w 1773951"/>
                <a:gd name="connsiteY2" fmla="*/ 1006585 h 1755521"/>
                <a:gd name="connsiteX3" fmla="*/ 1773951 w 1773951"/>
                <a:gd name="connsiteY3" fmla="*/ 1755521 h 1755521"/>
                <a:gd name="connsiteX0" fmla="*/ 1637925 w 1637925"/>
                <a:gd name="connsiteY0" fmla="*/ 1608159 h 1608159"/>
                <a:gd name="connsiteX1" fmla="*/ 0 w 1637925"/>
                <a:gd name="connsiteY1" fmla="*/ 0 h 1608159"/>
                <a:gd name="connsiteX2" fmla="*/ 9923 w 1637925"/>
                <a:gd name="connsiteY2" fmla="*/ 1006585 h 1608159"/>
                <a:gd name="connsiteX3" fmla="*/ 1637925 w 1637925"/>
                <a:gd name="connsiteY3" fmla="*/ 1608159 h 1608159"/>
              </a:gdLst>
              <a:ahLst/>
              <a:cxnLst>
                <a:cxn ang="0">
                  <a:pos x="connsiteX0" y="connsiteY0"/>
                </a:cxn>
                <a:cxn ang="0">
                  <a:pos x="connsiteX1" y="connsiteY1"/>
                </a:cxn>
                <a:cxn ang="0">
                  <a:pos x="connsiteX2" y="connsiteY2"/>
                </a:cxn>
                <a:cxn ang="0">
                  <a:pos x="connsiteX3" y="connsiteY3"/>
                </a:cxn>
              </a:cxnLst>
              <a:rect l="l" t="t" r="r" b="b"/>
              <a:pathLst>
                <a:path w="1637925" h="1608159">
                  <a:moveTo>
                    <a:pt x="1637925" y="1608159"/>
                  </a:moveTo>
                  <a:lnTo>
                    <a:pt x="0" y="0"/>
                  </a:lnTo>
                  <a:cubicBezTo>
                    <a:pt x="3308" y="335528"/>
                    <a:pt x="6615" y="671057"/>
                    <a:pt x="9923" y="1006585"/>
                  </a:cubicBezTo>
                  <a:lnTo>
                    <a:pt x="1637925" y="1608159"/>
                  </a:lnTo>
                  <a:close/>
                </a:path>
              </a:pathLst>
            </a:custGeom>
            <a:solidFill>
              <a:schemeClr val="accent5">
                <a:alpha val="5058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615F6A0D-63AB-6A4E-A98A-C66FD82B7F59}"/>
              </a:ext>
            </a:extLst>
          </p:cNvPr>
          <p:cNvGrpSpPr/>
          <p:nvPr/>
        </p:nvGrpSpPr>
        <p:grpSpPr>
          <a:xfrm>
            <a:off x="6700838" y="279354"/>
            <a:ext cx="2801194" cy="3797346"/>
            <a:chOff x="7741627" y="2452459"/>
            <a:chExt cx="1959161" cy="2655872"/>
          </a:xfrm>
        </p:grpSpPr>
        <p:sp>
          <p:nvSpPr>
            <p:cNvPr id="9" name="Oval 8">
              <a:extLst>
                <a:ext uri="{FF2B5EF4-FFF2-40B4-BE49-F238E27FC236}">
                  <a16:creationId xmlns:a16="http://schemas.microsoft.com/office/drawing/2014/main" id="{14C30036-AF41-AA46-B401-E8AECF975A33}"/>
                </a:ext>
              </a:extLst>
            </p:cNvPr>
            <p:cNvSpPr/>
            <p:nvPr/>
          </p:nvSpPr>
          <p:spPr>
            <a:xfrm>
              <a:off x="7741627" y="3622431"/>
              <a:ext cx="1485900" cy="1485900"/>
            </a:xfrm>
            <a:prstGeom prst="ellipse">
              <a:avLst/>
            </a:prstGeom>
            <a:solidFill>
              <a:srgbClr val="DADAE0">
                <a:alpha val="50196"/>
              </a:srgbClr>
            </a:solidFill>
            <a:ln>
              <a:solidFill>
                <a:srgbClr val="DAD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F17F01EA-5456-5F48-8985-21CA4C90777E}"/>
                </a:ext>
              </a:extLst>
            </p:cNvPr>
            <p:cNvGrpSpPr/>
            <p:nvPr/>
          </p:nvGrpSpPr>
          <p:grpSpPr>
            <a:xfrm>
              <a:off x="8458200" y="2471110"/>
              <a:ext cx="1203218" cy="1894271"/>
              <a:chOff x="8458200" y="2471110"/>
              <a:chExt cx="1203218" cy="1894271"/>
            </a:xfrm>
          </p:grpSpPr>
          <p:cxnSp>
            <p:nvCxnSpPr>
              <p:cNvPr id="19" name="Straight Connector 18">
                <a:extLst>
                  <a:ext uri="{FF2B5EF4-FFF2-40B4-BE49-F238E27FC236}">
                    <a16:creationId xmlns:a16="http://schemas.microsoft.com/office/drawing/2014/main" id="{2CAE54FF-5FDE-C94F-809B-71DE6098EF3F}"/>
                  </a:ext>
                </a:extLst>
              </p:cNvPr>
              <p:cNvCxnSpPr>
                <a:cxnSpLocks/>
                <a:stCxn id="12" idx="0"/>
                <a:endCxn id="17" idx="2"/>
              </p:cNvCxnSpPr>
              <p:nvPr/>
            </p:nvCxnSpPr>
            <p:spPr>
              <a:xfrm flipH="1">
                <a:off x="8458200" y="3024211"/>
                <a:ext cx="409251" cy="1341170"/>
              </a:xfrm>
              <a:prstGeom prst="line">
                <a:avLst/>
              </a:prstGeom>
              <a:ln w="28575">
                <a:solidFill>
                  <a:srgbClr val="DADAE0"/>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EA2A2D3-39F1-4845-ABE6-FBE0EB05589D}"/>
                  </a:ext>
                </a:extLst>
              </p:cNvPr>
              <p:cNvCxnSpPr>
                <a:cxnSpLocks/>
                <a:endCxn id="17" idx="1"/>
              </p:cNvCxnSpPr>
              <p:nvPr/>
            </p:nvCxnSpPr>
            <p:spPr>
              <a:xfrm flipH="1">
                <a:off x="8465926" y="3233854"/>
                <a:ext cx="1195492" cy="1112876"/>
              </a:xfrm>
              <a:prstGeom prst="line">
                <a:avLst/>
              </a:prstGeom>
              <a:ln w="28575">
                <a:solidFill>
                  <a:srgbClr val="DADAE0"/>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CEF29E-4410-0C46-A59C-2C25CF65CDB0}"/>
                  </a:ext>
                </a:extLst>
              </p:cNvPr>
              <p:cNvCxnSpPr>
                <a:cxnSpLocks/>
                <a:stCxn id="12" idx="1"/>
                <a:endCxn id="17" idx="1"/>
              </p:cNvCxnSpPr>
              <p:nvPr/>
            </p:nvCxnSpPr>
            <p:spPr>
              <a:xfrm flipH="1">
                <a:off x="8465926" y="2471110"/>
                <a:ext cx="715990" cy="1875620"/>
              </a:xfrm>
              <a:prstGeom prst="line">
                <a:avLst/>
              </a:prstGeom>
              <a:ln w="28575">
                <a:solidFill>
                  <a:srgbClr val="DADAE0"/>
                </a:solidFill>
                <a:prstDash val="dash"/>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F21097CC-1AE2-A444-A731-4B55C4758AAE}"/>
                </a:ext>
              </a:extLst>
            </p:cNvPr>
            <p:cNvGrpSpPr/>
            <p:nvPr/>
          </p:nvGrpSpPr>
          <p:grpSpPr>
            <a:xfrm>
              <a:off x="8458200" y="4207092"/>
              <a:ext cx="246042" cy="365941"/>
              <a:chOff x="8458200" y="4207092"/>
              <a:chExt cx="246042" cy="365941"/>
            </a:xfrm>
          </p:grpSpPr>
          <p:sp>
            <p:nvSpPr>
              <p:cNvPr id="17" name="Oval 16">
                <a:extLst>
                  <a:ext uri="{FF2B5EF4-FFF2-40B4-BE49-F238E27FC236}">
                    <a16:creationId xmlns:a16="http://schemas.microsoft.com/office/drawing/2014/main" id="{791CF94C-DEC6-8040-9C30-30C939EC7162}"/>
                  </a:ext>
                </a:extLst>
              </p:cNvPr>
              <p:cNvSpPr/>
              <p:nvPr/>
            </p:nvSpPr>
            <p:spPr>
              <a:xfrm>
                <a:off x="8458200" y="4339004"/>
                <a:ext cx="52754" cy="5275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8" name="TextBox 17">
                <a:extLst>
                  <a:ext uri="{FF2B5EF4-FFF2-40B4-BE49-F238E27FC236}">
                    <a16:creationId xmlns:a16="http://schemas.microsoft.com/office/drawing/2014/main" id="{6FFB9A87-BE93-824F-A6B4-B371B05CB10B}"/>
                  </a:ext>
                </a:extLst>
              </p:cNvPr>
              <p:cNvSpPr txBox="1"/>
              <p:nvPr/>
            </p:nvSpPr>
            <p:spPr>
              <a:xfrm>
                <a:off x="8510954" y="4207092"/>
                <a:ext cx="193288" cy="365941"/>
              </a:xfrm>
              <a:prstGeom prst="rect">
                <a:avLst/>
              </a:prstGeom>
              <a:noFill/>
            </p:spPr>
            <p:txBody>
              <a:bodyPr wrap="square" rtlCol="0">
                <a:spAutoFit/>
              </a:bodyPr>
              <a:lstStyle/>
              <a:p>
                <a:pPr algn="ctr"/>
                <a:r>
                  <a:rPr lang="en-US" sz="2800">
                    <a:solidFill>
                      <a:schemeClr val="tx2"/>
                    </a:solidFill>
                    <a:latin typeface="Times New Roman" panose="02020603050405020304" pitchFamily="18" charset="0"/>
                    <a:cs typeface="Times New Roman" panose="02020603050405020304" pitchFamily="18" charset="0"/>
                  </a:rPr>
                  <a:t>u</a:t>
                </a:r>
                <a:endParaRPr lang="en-US">
                  <a:solidFill>
                    <a:schemeClr val="tx2"/>
                  </a:solidFill>
                  <a:latin typeface="Times New Roman" panose="02020603050405020304" pitchFamily="18" charset="0"/>
                  <a:cs typeface="Times New Roman" panose="02020603050405020304" pitchFamily="18" charset="0"/>
                </a:endParaRPr>
              </a:p>
            </p:txBody>
          </p:sp>
        </p:grpSp>
        <p:sp>
          <p:nvSpPr>
            <p:cNvPr id="12" name="Triangle 9">
              <a:extLst>
                <a:ext uri="{FF2B5EF4-FFF2-40B4-BE49-F238E27FC236}">
                  <a16:creationId xmlns:a16="http://schemas.microsoft.com/office/drawing/2014/main" id="{1BBFDC00-4600-C949-89C8-BA33D7C61441}"/>
                </a:ext>
              </a:extLst>
            </p:cNvPr>
            <p:cNvSpPr/>
            <p:nvPr/>
          </p:nvSpPr>
          <p:spPr>
            <a:xfrm>
              <a:off x="8867451" y="2471110"/>
              <a:ext cx="793966" cy="762744"/>
            </a:xfrm>
            <a:custGeom>
              <a:avLst/>
              <a:gdLst>
                <a:gd name="connsiteX0" fmla="*/ 0 w 628929"/>
                <a:gd name="connsiteY0" fmla="*/ 490654 h 490654"/>
                <a:gd name="connsiteX1" fmla="*/ 314465 w 628929"/>
                <a:gd name="connsiteY1" fmla="*/ 0 h 490654"/>
                <a:gd name="connsiteX2" fmla="*/ 628929 w 628929"/>
                <a:gd name="connsiteY2" fmla="*/ 490654 h 490654"/>
                <a:gd name="connsiteX3" fmla="*/ 0 w 628929"/>
                <a:gd name="connsiteY3" fmla="*/ 490654 h 490654"/>
                <a:gd name="connsiteX0" fmla="*/ 0 w 633389"/>
                <a:gd name="connsiteY0" fmla="*/ 446049 h 490654"/>
                <a:gd name="connsiteX1" fmla="*/ 318925 w 633389"/>
                <a:gd name="connsiteY1" fmla="*/ 0 h 490654"/>
                <a:gd name="connsiteX2" fmla="*/ 633389 w 633389"/>
                <a:gd name="connsiteY2" fmla="*/ 490654 h 490654"/>
                <a:gd name="connsiteX3" fmla="*/ 0 w 633389"/>
                <a:gd name="connsiteY3" fmla="*/ 446049 h 490654"/>
                <a:gd name="connsiteX0" fmla="*/ 0 w 793966"/>
                <a:gd name="connsiteY0" fmla="*/ 446049 h 655692"/>
                <a:gd name="connsiteX1" fmla="*/ 318925 w 793966"/>
                <a:gd name="connsiteY1" fmla="*/ 0 h 655692"/>
                <a:gd name="connsiteX2" fmla="*/ 793966 w 793966"/>
                <a:gd name="connsiteY2" fmla="*/ 655692 h 655692"/>
                <a:gd name="connsiteX3" fmla="*/ 0 w 793966"/>
                <a:gd name="connsiteY3" fmla="*/ 446049 h 655692"/>
                <a:gd name="connsiteX0" fmla="*/ 0 w 793966"/>
                <a:gd name="connsiteY0" fmla="*/ 553101 h 762744"/>
                <a:gd name="connsiteX1" fmla="*/ 314465 w 793966"/>
                <a:gd name="connsiteY1" fmla="*/ 0 h 762744"/>
                <a:gd name="connsiteX2" fmla="*/ 793966 w 793966"/>
                <a:gd name="connsiteY2" fmla="*/ 762744 h 762744"/>
                <a:gd name="connsiteX3" fmla="*/ 0 w 793966"/>
                <a:gd name="connsiteY3" fmla="*/ 553101 h 762744"/>
              </a:gdLst>
              <a:ahLst/>
              <a:cxnLst>
                <a:cxn ang="0">
                  <a:pos x="connsiteX0" y="connsiteY0"/>
                </a:cxn>
                <a:cxn ang="0">
                  <a:pos x="connsiteX1" y="connsiteY1"/>
                </a:cxn>
                <a:cxn ang="0">
                  <a:pos x="connsiteX2" y="connsiteY2"/>
                </a:cxn>
                <a:cxn ang="0">
                  <a:pos x="connsiteX3" y="connsiteY3"/>
                </a:cxn>
              </a:cxnLst>
              <a:rect l="l" t="t" r="r" b="b"/>
              <a:pathLst>
                <a:path w="793966" h="762744">
                  <a:moveTo>
                    <a:pt x="0" y="553101"/>
                  </a:moveTo>
                  <a:lnTo>
                    <a:pt x="314465" y="0"/>
                  </a:lnTo>
                  <a:lnTo>
                    <a:pt x="793966" y="762744"/>
                  </a:lnTo>
                  <a:lnTo>
                    <a:pt x="0" y="553101"/>
                  </a:lnTo>
                  <a:close/>
                </a:path>
              </a:pathLst>
            </a:custGeom>
            <a:noFill/>
            <a:ln>
              <a:solidFill>
                <a:srgbClr val="2B3A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riangle 27">
              <a:extLst>
                <a:ext uri="{FF2B5EF4-FFF2-40B4-BE49-F238E27FC236}">
                  <a16:creationId xmlns:a16="http://schemas.microsoft.com/office/drawing/2014/main" id="{01FAF68D-CCD7-284D-86FE-4F2F68796AA7}"/>
                </a:ext>
              </a:extLst>
            </p:cNvPr>
            <p:cNvSpPr/>
            <p:nvPr/>
          </p:nvSpPr>
          <p:spPr>
            <a:xfrm>
              <a:off x="8631672" y="3721348"/>
              <a:ext cx="319514" cy="201136"/>
            </a:xfrm>
            <a:custGeom>
              <a:avLst/>
              <a:gdLst>
                <a:gd name="connsiteX0" fmla="*/ 0 w 359430"/>
                <a:gd name="connsiteY0" fmla="*/ 339022 h 339022"/>
                <a:gd name="connsiteX1" fmla="*/ 179715 w 359430"/>
                <a:gd name="connsiteY1" fmla="*/ 0 h 339022"/>
                <a:gd name="connsiteX2" fmla="*/ 359430 w 359430"/>
                <a:gd name="connsiteY2" fmla="*/ 339022 h 339022"/>
                <a:gd name="connsiteX3" fmla="*/ 0 w 359430"/>
                <a:gd name="connsiteY3" fmla="*/ 339022 h 339022"/>
                <a:gd name="connsiteX0" fmla="*/ 59771 w 419201"/>
                <a:gd name="connsiteY0" fmla="*/ 404336 h 404336"/>
                <a:gd name="connsiteX1" fmla="*/ 0 w 419201"/>
                <a:gd name="connsiteY1" fmla="*/ 0 h 404336"/>
                <a:gd name="connsiteX2" fmla="*/ 419201 w 419201"/>
                <a:gd name="connsiteY2" fmla="*/ 404336 h 404336"/>
                <a:gd name="connsiteX3" fmla="*/ 59771 w 419201"/>
                <a:gd name="connsiteY3" fmla="*/ 404336 h 404336"/>
                <a:gd name="connsiteX0" fmla="*/ 41629 w 419201"/>
                <a:gd name="connsiteY0" fmla="*/ 110421 h 404336"/>
                <a:gd name="connsiteX1" fmla="*/ 0 w 419201"/>
                <a:gd name="connsiteY1" fmla="*/ 0 h 404336"/>
                <a:gd name="connsiteX2" fmla="*/ 419201 w 419201"/>
                <a:gd name="connsiteY2" fmla="*/ 404336 h 404336"/>
                <a:gd name="connsiteX3" fmla="*/ 41629 w 419201"/>
                <a:gd name="connsiteY3" fmla="*/ 110421 h 404336"/>
                <a:gd name="connsiteX0" fmla="*/ 41629 w 306715"/>
                <a:gd name="connsiteY0" fmla="*/ 110421 h 197507"/>
                <a:gd name="connsiteX1" fmla="*/ 0 w 306715"/>
                <a:gd name="connsiteY1" fmla="*/ 0 h 197507"/>
                <a:gd name="connsiteX2" fmla="*/ 306715 w 306715"/>
                <a:gd name="connsiteY2" fmla="*/ 197507 h 197507"/>
                <a:gd name="connsiteX3" fmla="*/ 41629 w 306715"/>
                <a:gd name="connsiteY3" fmla="*/ 110421 h 197507"/>
                <a:gd name="connsiteX0" fmla="*/ 0 w 265086"/>
                <a:gd name="connsiteY0" fmla="*/ 114050 h 201136"/>
                <a:gd name="connsiteX1" fmla="*/ 34571 w 265086"/>
                <a:gd name="connsiteY1" fmla="*/ 0 h 201136"/>
                <a:gd name="connsiteX2" fmla="*/ 265086 w 265086"/>
                <a:gd name="connsiteY2" fmla="*/ 201136 h 201136"/>
                <a:gd name="connsiteX3" fmla="*/ 0 w 265086"/>
                <a:gd name="connsiteY3" fmla="*/ 114050 h 201136"/>
                <a:gd name="connsiteX0" fmla="*/ 0 w 319514"/>
                <a:gd name="connsiteY0" fmla="*/ 88650 h 201136"/>
                <a:gd name="connsiteX1" fmla="*/ 88999 w 319514"/>
                <a:gd name="connsiteY1" fmla="*/ 0 h 201136"/>
                <a:gd name="connsiteX2" fmla="*/ 319514 w 319514"/>
                <a:gd name="connsiteY2" fmla="*/ 201136 h 201136"/>
                <a:gd name="connsiteX3" fmla="*/ 0 w 319514"/>
                <a:gd name="connsiteY3" fmla="*/ 88650 h 201136"/>
              </a:gdLst>
              <a:ahLst/>
              <a:cxnLst>
                <a:cxn ang="0">
                  <a:pos x="connsiteX0" y="connsiteY0"/>
                </a:cxn>
                <a:cxn ang="0">
                  <a:pos x="connsiteX1" y="connsiteY1"/>
                </a:cxn>
                <a:cxn ang="0">
                  <a:pos x="connsiteX2" y="connsiteY2"/>
                </a:cxn>
                <a:cxn ang="0">
                  <a:pos x="connsiteX3" y="connsiteY3"/>
                </a:cxn>
              </a:cxnLst>
              <a:rect l="l" t="t" r="r" b="b"/>
              <a:pathLst>
                <a:path w="319514" h="201136">
                  <a:moveTo>
                    <a:pt x="0" y="88650"/>
                  </a:moveTo>
                  <a:lnTo>
                    <a:pt x="88999" y="0"/>
                  </a:lnTo>
                  <a:lnTo>
                    <a:pt x="319514" y="201136"/>
                  </a:lnTo>
                  <a:lnTo>
                    <a:pt x="0" y="88650"/>
                  </a:lnTo>
                  <a:close/>
                </a:path>
              </a:pathLst>
            </a:custGeom>
            <a:solidFill>
              <a:srgbClr val="2B3A4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55B511E-EA2F-F545-A65A-648875C8D0B0}"/>
                </a:ext>
              </a:extLst>
            </p:cNvPr>
            <p:cNvSpPr>
              <a:spLocks noChangeAspect="1"/>
            </p:cNvSpPr>
            <p:nvPr/>
          </p:nvSpPr>
          <p:spPr>
            <a:xfrm>
              <a:off x="9143922" y="2452459"/>
              <a:ext cx="91440" cy="9144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6823A9E-567F-3548-A86B-D2BEB1D9B852}"/>
                </a:ext>
              </a:extLst>
            </p:cNvPr>
            <p:cNvSpPr>
              <a:spLocks noChangeAspect="1"/>
            </p:cNvSpPr>
            <p:nvPr/>
          </p:nvSpPr>
          <p:spPr>
            <a:xfrm>
              <a:off x="9609348" y="3175833"/>
              <a:ext cx="91440" cy="9144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FA68353-1B77-6940-B8B6-6562B6C905D8}"/>
                </a:ext>
              </a:extLst>
            </p:cNvPr>
            <p:cNvSpPr>
              <a:spLocks noChangeAspect="1"/>
            </p:cNvSpPr>
            <p:nvPr/>
          </p:nvSpPr>
          <p:spPr>
            <a:xfrm>
              <a:off x="8829457" y="2977091"/>
              <a:ext cx="91440" cy="91440"/>
            </a:xfrm>
            <a:prstGeom prst="ellipse">
              <a:avLst/>
            </a:prstGeom>
            <a:solidFill>
              <a:srgbClr val="2B3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003886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5F802E-6E90-E94D-9EC1-0BE75022A95E}"/>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1B4078-728F-CD45-8C35-390143D2E511}"/>
              </a:ext>
            </a:extLst>
          </p:cNvPr>
          <p:cNvSpPr>
            <a:spLocks noGrp="1"/>
          </p:cNvSpPr>
          <p:nvPr>
            <p:ph type="title"/>
          </p:nvPr>
        </p:nvSpPr>
        <p:spPr>
          <a:xfrm>
            <a:off x="1371600" y="685800"/>
            <a:ext cx="4447786" cy="731520"/>
          </a:xfrm>
        </p:spPr>
        <p:txBody>
          <a:bodyPr/>
          <a:lstStyle/>
          <a:p>
            <a:r>
              <a:rPr lang="en-US"/>
              <a:t>Too Close</a:t>
            </a:r>
          </a:p>
        </p:txBody>
      </p:sp>
      <p:sp>
        <p:nvSpPr>
          <p:cNvPr id="5" name="Title 1">
            <a:extLst>
              <a:ext uri="{FF2B5EF4-FFF2-40B4-BE49-F238E27FC236}">
                <a16:creationId xmlns:a16="http://schemas.microsoft.com/office/drawing/2014/main" id="{7ECB9918-0B06-C14D-A4AB-315743634F2B}"/>
              </a:ext>
            </a:extLst>
          </p:cNvPr>
          <p:cNvSpPr txBox="1">
            <a:spLocks/>
          </p:cNvSpPr>
          <p:nvPr/>
        </p:nvSpPr>
        <p:spPr>
          <a:xfrm>
            <a:off x="6525014" y="685800"/>
            <a:ext cx="4447786"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endParaRPr lang="en-US"/>
          </a:p>
        </p:txBody>
      </p:sp>
      <p:sp>
        <p:nvSpPr>
          <p:cNvPr id="6" name="Title 1">
            <a:extLst>
              <a:ext uri="{FF2B5EF4-FFF2-40B4-BE49-F238E27FC236}">
                <a16:creationId xmlns:a16="http://schemas.microsoft.com/office/drawing/2014/main" id="{51093898-D5AF-CE4E-8CA8-D82F9F6428BF}"/>
              </a:ext>
            </a:extLst>
          </p:cNvPr>
          <p:cNvSpPr txBox="1">
            <a:spLocks/>
          </p:cNvSpPr>
          <p:nvPr/>
        </p:nvSpPr>
        <p:spPr>
          <a:xfrm>
            <a:off x="6525014" y="685800"/>
            <a:ext cx="4447786"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endParaRPr lang="en-US"/>
          </a:p>
        </p:txBody>
      </p:sp>
      <p:sp>
        <p:nvSpPr>
          <p:cNvPr id="7" name="Title 1">
            <a:extLst>
              <a:ext uri="{FF2B5EF4-FFF2-40B4-BE49-F238E27FC236}">
                <a16:creationId xmlns:a16="http://schemas.microsoft.com/office/drawing/2014/main" id="{9FAC2435-5CAC-1F40-8263-FA019B5C5B47}"/>
              </a:ext>
            </a:extLst>
          </p:cNvPr>
          <p:cNvSpPr txBox="1">
            <a:spLocks/>
          </p:cNvSpPr>
          <p:nvPr/>
        </p:nvSpPr>
        <p:spPr>
          <a:xfrm>
            <a:off x="6525014" y="685800"/>
            <a:ext cx="4447786" cy="73152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a:t>Too Far</a:t>
            </a:r>
          </a:p>
        </p:txBody>
      </p:sp>
      <p:pic>
        <p:nvPicPr>
          <p:cNvPr id="14" name="Content Placeholder 13">
            <a:extLst>
              <a:ext uri="{FF2B5EF4-FFF2-40B4-BE49-F238E27FC236}">
                <a16:creationId xmlns:a16="http://schemas.microsoft.com/office/drawing/2014/main" id="{FF2270DE-870E-2544-A260-7965708BE95D}"/>
              </a:ext>
            </a:extLst>
          </p:cNvPr>
          <p:cNvPicPr>
            <a:picLocks noGrp="1" noChangeAspect="1"/>
          </p:cNvPicPr>
          <p:nvPr>
            <p:ph sz="half" idx="2"/>
          </p:nvPr>
        </p:nvPicPr>
        <p:blipFill>
          <a:blip r:embed="rId2">
            <a:clrChange>
              <a:clrFrom>
                <a:srgbClr val="FFFFFF"/>
              </a:clrFrom>
              <a:clrTo>
                <a:srgbClr val="FFFFFF">
                  <a:alpha val="0"/>
                </a:srgbClr>
              </a:clrTo>
            </a:clrChange>
          </a:blip>
          <a:stretch>
            <a:fillRect/>
          </a:stretch>
        </p:blipFill>
        <p:spPr>
          <a:xfrm>
            <a:off x="5264236" y="592224"/>
            <a:ext cx="6968952" cy="6968952"/>
          </a:xfrm>
        </p:spPr>
      </p:pic>
      <p:pic>
        <p:nvPicPr>
          <p:cNvPr id="12" name="Content Placeholder 11">
            <a:extLst>
              <a:ext uri="{FF2B5EF4-FFF2-40B4-BE49-F238E27FC236}">
                <a16:creationId xmlns:a16="http://schemas.microsoft.com/office/drawing/2014/main" id="{808E21A2-E5A1-A944-807D-685D042F8B2E}"/>
              </a:ext>
            </a:extLst>
          </p:cNvPr>
          <p:cNvPicPr>
            <a:picLocks noGrp="1" noChangeAspect="1"/>
          </p:cNvPicPr>
          <p:nvPr>
            <p:ph sz="half" idx="1"/>
          </p:nvPr>
        </p:nvPicPr>
        <p:blipFill>
          <a:blip r:embed="rId3">
            <a:clrChange>
              <a:clrFrom>
                <a:srgbClr val="FFFFFF"/>
              </a:clrFrom>
              <a:clrTo>
                <a:srgbClr val="FFFFFF">
                  <a:alpha val="0"/>
                </a:srgbClr>
              </a:clrTo>
            </a:clrChange>
          </a:blip>
          <a:stretch>
            <a:fillRect/>
          </a:stretch>
        </p:blipFill>
        <p:spPr>
          <a:xfrm>
            <a:off x="111211" y="592224"/>
            <a:ext cx="6968952" cy="6968952"/>
          </a:xfrm>
        </p:spPr>
      </p:pic>
    </p:spTree>
    <p:extLst>
      <p:ext uri="{BB962C8B-B14F-4D97-AF65-F5344CB8AC3E}">
        <p14:creationId xmlns:p14="http://schemas.microsoft.com/office/powerpoint/2010/main" val="361117256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D73367-7C7C-A846-84F5-C1DC9191E2AD}"/>
              </a:ext>
            </a:extLst>
          </p:cNvPr>
          <p:cNvSpPr>
            <a:spLocks noGrp="1"/>
          </p:cNvSpPr>
          <p:nvPr>
            <p:ph type="title"/>
          </p:nvPr>
        </p:nvSpPr>
        <p:spPr/>
        <p:txBody>
          <a:bodyPr/>
          <a:lstStyle/>
          <a:p>
            <a:r>
              <a:rPr lang="en-US"/>
              <a:t>Optimal</a:t>
            </a:r>
          </a:p>
        </p:txBody>
      </p:sp>
      <p:pic>
        <p:nvPicPr>
          <p:cNvPr id="7" name="Content Placeholder 6">
            <a:extLst>
              <a:ext uri="{FF2B5EF4-FFF2-40B4-BE49-F238E27FC236}">
                <a16:creationId xmlns:a16="http://schemas.microsoft.com/office/drawing/2014/main" id="{A9F929D5-C81A-FE4F-96F5-8A63188A98E3}"/>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2273643" y="0"/>
            <a:ext cx="7797114" cy="7797114"/>
          </a:xfrm>
        </p:spPr>
      </p:pic>
    </p:spTree>
    <p:extLst>
      <p:ext uri="{BB962C8B-B14F-4D97-AF65-F5344CB8AC3E}">
        <p14:creationId xmlns:p14="http://schemas.microsoft.com/office/powerpoint/2010/main" val="15426448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990132" y="593367"/>
            <a:ext cx="10786267" cy="763600"/>
          </a:xfrm>
          <a:prstGeom prst="rect">
            <a:avLst/>
          </a:prstGeom>
        </p:spPr>
        <p:txBody>
          <a:bodyPr spcFirstLastPara="1" vert="horz" wrap="square" lIns="121900" tIns="121900" rIns="121900" bIns="121900" rtlCol="0" anchor="t" anchorCtr="0">
            <a:normAutofit fontScale="90000"/>
          </a:bodyPr>
          <a:lstStyle/>
          <a:p>
            <a:r>
              <a:rPr lang="en"/>
              <a:t>Solving by Calculus</a:t>
            </a:r>
            <a:endParaRPr/>
          </a:p>
        </p:txBody>
      </p:sp>
      <p:pic>
        <p:nvPicPr>
          <p:cNvPr id="5" name="Picture 4">
            <a:extLst>
              <a:ext uri="{FF2B5EF4-FFF2-40B4-BE49-F238E27FC236}">
                <a16:creationId xmlns:a16="http://schemas.microsoft.com/office/drawing/2014/main" id="{DED65C9F-030F-1143-BE1D-5F1640628A3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713662" y="1539833"/>
            <a:ext cx="5062737" cy="3778334"/>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8E53CC8-5A11-5249-95D4-3E0B291EEEE4}"/>
                  </a:ext>
                </a:extLst>
              </p:cNvPr>
              <p:cNvSpPr txBox="1"/>
              <p:nvPr/>
            </p:nvSpPr>
            <p:spPr>
              <a:xfrm>
                <a:off x="8580098" y="11444469"/>
                <a:ext cx="359073"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m:t>
                      </m:r>
                    </m:oMath>
                  </m:oMathPara>
                </a14:m>
                <a:endParaRPr lang="en-US" sz="2800"/>
              </a:p>
            </p:txBody>
          </p:sp>
        </mc:Choice>
        <mc:Fallback xmlns="">
          <p:sp>
            <p:nvSpPr>
              <p:cNvPr id="2" name="TextBox 1">
                <a:extLst>
                  <a:ext uri="{FF2B5EF4-FFF2-40B4-BE49-F238E27FC236}">
                    <a16:creationId xmlns:a16="http://schemas.microsoft.com/office/drawing/2014/main" id="{B8E53CC8-5A11-5249-95D4-3E0B291EEEE4}"/>
                  </a:ext>
                </a:extLst>
              </p:cNvPr>
              <p:cNvSpPr txBox="1">
                <a:spLocks noRot="1" noChangeAspect="1" noMove="1" noResize="1" noEditPoints="1" noAdjustHandles="1" noChangeArrowheads="1" noChangeShapeType="1" noTextEdit="1"/>
              </p:cNvSpPr>
              <p:nvPr/>
            </p:nvSpPr>
            <p:spPr>
              <a:xfrm>
                <a:off x="8580098" y="11444469"/>
                <a:ext cx="359073" cy="430887"/>
              </a:xfrm>
              <a:prstGeom prst="rect">
                <a:avLst/>
              </a:prstGeom>
              <a:blipFill>
                <a:blip r:embed="rId4"/>
                <a:stretch>
                  <a:fillRect/>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D0AF2333-CE7A-1A43-9EE4-18854AF3B9D9}"/>
              </a:ext>
            </a:extLst>
          </p:cNvPr>
          <p:cNvPicPr>
            <a:picLocks noChangeAspect="1"/>
          </p:cNvPicPr>
          <p:nvPr/>
        </p:nvPicPr>
        <p:blipFill>
          <a:blip r:embed="rId5"/>
          <a:stretch>
            <a:fillRect/>
          </a:stretch>
        </p:blipFill>
        <p:spPr>
          <a:xfrm>
            <a:off x="2688432" y="2486299"/>
            <a:ext cx="1710853" cy="360666"/>
          </a:xfrm>
          <a:prstGeom prst="rect">
            <a:avLst/>
          </a:prstGeom>
        </p:spPr>
      </p:pic>
      <p:pic>
        <p:nvPicPr>
          <p:cNvPr id="13" name="Picture 12">
            <a:extLst>
              <a:ext uri="{FF2B5EF4-FFF2-40B4-BE49-F238E27FC236}">
                <a16:creationId xmlns:a16="http://schemas.microsoft.com/office/drawing/2014/main" id="{5169A8BF-F93C-4F4B-B759-3807D3E1A7BB}"/>
              </a:ext>
            </a:extLst>
          </p:cNvPr>
          <p:cNvPicPr>
            <a:picLocks noChangeAspect="1"/>
          </p:cNvPicPr>
          <p:nvPr/>
        </p:nvPicPr>
        <p:blipFill>
          <a:blip r:embed="rId6"/>
          <a:stretch>
            <a:fillRect/>
          </a:stretch>
        </p:blipFill>
        <p:spPr>
          <a:xfrm>
            <a:off x="2762024" y="4470916"/>
            <a:ext cx="1624540" cy="366832"/>
          </a:xfrm>
          <a:prstGeom prst="rect">
            <a:avLst/>
          </a:prstGeom>
        </p:spPr>
      </p:pic>
      <p:pic>
        <p:nvPicPr>
          <p:cNvPr id="15" name="Picture 14">
            <a:extLst>
              <a:ext uri="{FF2B5EF4-FFF2-40B4-BE49-F238E27FC236}">
                <a16:creationId xmlns:a16="http://schemas.microsoft.com/office/drawing/2014/main" id="{5F0EF554-994E-B14F-BAEE-D7F913CF3537}"/>
              </a:ext>
            </a:extLst>
          </p:cNvPr>
          <p:cNvPicPr>
            <a:picLocks noChangeAspect="1"/>
          </p:cNvPicPr>
          <p:nvPr/>
        </p:nvPicPr>
        <p:blipFill>
          <a:blip r:embed="rId7"/>
          <a:stretch>
            <a:fillRect/>
          </a:stretch>
        </p:blipFill>
        <p:spPr>
          <a:xfrm>
            <a:off x="2435658" y="1966443"/>
            <a:ext cx="2216403" cy="330703"/>
          </a:xfrm>
          <a:prstGeom prst="rect">
            <a:avLst/>
          </a:prstGeom>
        </p:spPr>
      </p:pic>
      <p:pic>
        <p:nvPicPr>
          <p:cNvPr id="21" name="Picture 20">
            <a:extLst>
              <a:ext uri="{FF2B5EF4-FFF2-40B4-BE49-F238E27FC236}">
                <a16:creationId xmlns:a16="http://schemas.microsoft.com/office/drawing/2014/main" id="{67F62BE4-8634-314C-ABD1-CFC0397FA908}"/>
              </a:ext>
            </a:extLst>
          </p:cNvPr>
          <p:cNvPicPr>
            <a:picLocks noChangeAspect="1"/>
          </p:cNvPicPr>
          <p:nvPr/>
        </p:nvPicPr>
        <p:blipFill>
          <a:blip r:embed="rId8"/>
          <a:stretch>
            <a:fillRect/>
          </a:stretch>
        </p:blipFill>
        <p:spPr>
          <a:xfrm>
            <a:off x="1464306" y="3036118"/>
            <a:ext cx="4278042" cy="695826"/>
          </a:xfrm>
          <a:prstGeom prst="rect">
            <a:avLst/>
          </a:prstGeom>
        </p:spPr>
      </p:pic>
      <p:pic>
        <p:nvPicPr>
          <p:cNvPr id="18" name="Picture 17">
            <a:extLst>
              <a:ext uri="{FF2B5EF4-FFF2-40B4-BE49-F238E27FC236}">
                <a16:creationId xmlns:a16="http://schemas.microsoft.com/office/drawing/2014/main" id="{24748AC3-AAAA-8247-A479-E69828C67F6D}"/>
              </a:ext>
            </a:extLst>
          </p:cNvPr>
          <p:cNvPicPr>
            <a:picLocks noChangeAspect="1"/>
          </p:cNvPicPr>
          <p:nvPr/>
        </p:nvPicPr>
        <p:blipFill>
          <a:blip r:embed="rId9"/>
          <a:stretch>
            <a:fillRect/>
          </a:stretch>
        </p:blipFill>
        <p:spPr>
          <a:xfrm rot="16200000">
            <a:off x="3358416" y="4120793"/>
            <a:ext cx="457200" cy="5780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990132" y="593367"/>
            <a:ext cx="10786267" cy="763600"/>
          </a:xfrm>
          <a:prstGeom prst="rect">
            <a:avLst/>
          </a:prstGeom>
        </p:spPr>
        <p:txBody>
          <a:bodyPr spcFirstLastPara="1" vert="horz" wrap="square" lIns="121900" tIns="121900" rIns="121900" bIns="121900" rtlCol="0" anchor="t" anchorCtr="0">
            <a:normAutofit fontScale="90000"/>
          </a:bodyPr>
          <a:lstStyle/>
          <a:p>
            <a:r>
              <a:rPr lang="en"/>
              <a:t>Solving by Calculus</a:t>
            </a:r>
            <a:endParaRPr/>
          </a:p>
        </p:txBody>
      </p:sp>
      <p:pic>
        <p:nvPicPr>
          <p:cNvPr id="81" name="Google Shape;81;p17"/>
          <p:cNvPicPr preferRelativeResize="0"/>
          <p:nvPr/>
        </p:nvPicPr>
        <p:blipFill rotWithShape="1">
          <a:blip r:embed="rId3">
            <a:clrChange>
              <a:clrFrom>
                <a:srgbClr val="FFFFFF"/>
              </a:clrFrom>
              <a:clrTo>
                <a:srgbClr val="FFFFFF">
                  <a:alpha val="0"/>
                </a:srgbClr>
              </a:clrTo>
            </a:clrChange>
            <a:alphaModFix/>
          </a:blip>
          <a:srcRect t="2049"/>
          <a:stretch/>
        </p:blipFill>
        <p:spPr>
          <a:xfrm>
            <a:off x="6383265" y="2555422"/>
            <a:ext cx="5195514" cy="3709211"/>
          </a:xfrm>
          <a:prstGeom prst="rect">
            <a:avLst/>
          </a:prstGeom>
          <a:noFill/>
          <a:ln>
            <a:noFill/>
          </a:ln>
        </p:spPr>
      </p:pic>
      <p:sp>
        <p:nvSpPr>
          <p:cNvPr id="4" name="Rectangle 3">
            <a:extLst>
              <a:ext uri="{FF2B5EF4-FFF2-40B4-BE49-F238E27FC236}">
                <a16:creationId xmlns:a16="http://schemas.microsoft.com/office/drawing/2014/main" id="{C8CE23E9-9F95-2542-9FC4-F085E3AC8BE3}"/>
              </a:ext>
            </a:extLst>
          </p:cNvPr>
          <p:cNvSpPr/>
          <p:nvPr/>
        </p:nvSpPr>
        <p:spPr>
          <a:xfrm>
            <a:off x="990132" y="1875796"/>
            <a:ext cx="5178469" cy="2031325"/>
          </a:xfrm>
          <a:prstGeom prst="rect">
            <a:avLst/>
          </a:prstGeom>
        </p:spPr>
        <p:txBody>
          <a:bodyPr wrap="none">
            <a:spAutoFit/>
          </a:bodyPr>
          <a:lstStyle/>
          <a:p>
            <a:r>
              <a:rPr lang="en-US"/>
              <a:t>\theta=\pi-\alpha-\beta</a:t>
            </a:r>
          </a:p>
          <a:p>
            <a:r>
              <a:rPr lang="en-US"/>
              <a:t>\theta=\alpha^{\prime}+\beta^{\prime}</a:t>
            </a:r>
          </a:p>
          <a:p>
            <a:r>
              <a:rPr lang="en-US"/>
              <a:t>\theta=\tan ^{-1} \frac{u}{a}+\tan ^{-1} \frac{c-u}{b}</a:t>
            </a:r>
          </a:p>
          <a:p>
            <a:endParaRPr lang="en-US"/>
          </a:p>
          <a:p>
            <a:r>
              <a:rPr lang="en-US"/>
              <a:t>…</a:t>
            </a:r>
          </a:p>
          <a:p>
            <a:endParaRPr lang="en-US"/>
          </a:p>
          <a:p>
            <a:r>
              <a:rPr lang="en-US"/>
              <a:t>u=\pm \sqrt{a b}</a:t>
            </a:r>
          </a:p>
        </p:txBody>
      </p:sp>
    </p:spTree>
    <p:extLst>
      <p:ext uri="{BB962C8B-B14F-4D97-AF65-F5344CB8AC3E}">
        <p14:creationId xmlns:p14="http://schemas.microsoft.com/office/powerpoint/2010/main" val="1310071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73367-7C7C-A846-84F5-C1DC9191E2AD}"/>
              </a:ext>
            </a:extLst>
          </p:cNvPr>
          <p:cNvSpPr>
            <a:spLocks noGrp="1"/>
          </p:cNvSpPr>
          <p:nvPr>
            <p:ph type="title"/>
          </p:nvPr>
        </p:nvSpPr>
        <p:spPr/>
        <p:txBody>
          <a:bodyPr/>
          <a:lstStyle/>
          <a:p>
            <a:r>
              <a:rPr lang="en-US"/>
              <a:t>By Geometry</a:t>
            </a:r>
          </a:p>
        </p:txBody>
      </p:sp>
      <p:pic>
        <p:nvPicPr>
          <p:cNvPr id="7" name="Content Placeholder 6">
            <a:extLst>
              <a:ext uri="{FF2B5EF4-FFF2-40B4-BE49-F238E27FC236}">
                <a16:creationId xmlns:a16="http://schemas.microsoft.com/office/drawing/2014/main" id="{04813FC2-97E3-4941-B7DF-C576E4D9195E}"/>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3200400" y="1104900"/>
            <a:ext cx="5943600" cy="5943600"/>
          </a:xfrm>
        </p:spPr>
      </p:pic>
    </p:spTree>
    <p:extLst>
      <p:ext uri="{BB962C8B-B14F-4D97-AF65-F5344CB8AC3E}">
        <p14:creationId xmlns:p14="http://schemas.microsoft.com/office/powerpoint/2010/main" val="365663305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397E3F3C-41E5-6C45-AA48-0DE045D41F53}"/>
              </a:ext>
            </a:extLst>
          </p:cNvPr>
          <p:cNvPicPr>
            <a:picLocks noGrp="1" noChangeAspect="1"/>
          </p:cNvPicPr>
          <p:nvPr>
            <p:ph idx="1"/>
          </p:nvPr>
        </p:nvPicPr>
        <p:blipFill>
          <a:blip r:embed="rId2"/>
          <a:stretch>
            <a:fillRect/>
          </a:stretch>
        </p:blipFill>
        <p:spPr>
          <a:xfrm>
            <a:off x="1124197" y="-119578"/>
            <a:ext cx="9943606" cy="7097156"/>
          </a:xfrm>
        </p:spPr>
      </p:pic>
    </p:spTree>
    <p:extLst>
      <p:ext uri="{BB962C8B-B14F-4D97-AF65-F5344CB8AC3E}">
        <p14:creationId xmlns:p14="http://schemas.microsoft.com/office/powerpoint/2010/main" val="29069314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AE5D9-E794-7F4E-A7E2-4A2BC60470A5}"/>
              </a:ext>
            </a:extLst>
          </p:cNvPr>
          <p:cNvSpPr/>
          <p:nvPr/>
        </p:nvSpPr>
        <p:spPr>
          <a:xfrm>
            <a:off x="0" y="0"/>
            <a:ext cx="12192000" cy="6858000"/>
          </a:xfrm>
          <a:prstGeom prst="rect">
            <a:avLst/>
          </a:prstGeom>
          <a:solidFill>
            <a:srgbClr val="FFF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397E3F3C-41E5-6C45-AA48-0DE045D41F53}"/>
              </a:ext>
            </a:extLst>
          </p:cNvPr>
          <p:cNvPicPr>
            <a:picLocks noGrp="1" noChangeAspect="1"/>
          </p:cNvPicPr>
          <p:nvPr>
            <p:ph idx="1"/>
          </p:nvPr>
        </p:nvPicPr>
        <p:blipFill>
          <a:blip r:embed="rId2"/>
          <a:srcRect/>
          <a:stretch/>
        </p:blipFill>
        <p:spPr>
          <a:xfrm>
            <a:off x="1124197" y="-119577"/>
            <a:ext cx="9943606" cy="7097153"/>
          </a:xfrm>
          <a:prstGeom prst="rect">
            <a:avLst/>
          </a:prstGeom>
        </p:spPr>
      </p:pic>
    </p:spTree>
    <p:extLst>
      <p:ext uri="{BB962C8B-B14F-4D97-AF65-F5344CB8AC3E}">
        <p14:creationId xmlns:p14="http://schemas.microsoft.com/office/powerpoint/2010/main" val="4024446972"/>
      </p:ext>
    </p:extLst>
  </p:cSld>
  <p:clrMapOvr>
    <a:masterClrMapping/>
  </p:clrMapOvr>
  <p:transition>
    <p:fade/>
  </p:transition>
</p:sld>
</file>

<file path=ppt/theme/theme1.xml><?xml version="1.0" encoding="utf-8"?>
<a:theme xmlns:a="http://schemas.openxmlformats.org/drawingml/2006/main" name="Crop">
  <a:themeElements>
    <a:clrScheme name="Custom 3">
      <a:dk1>
        <a:srgbClr val="000000"/>
      </a:dk1>
      <a:lt1>
        <a:srgbClr val="F2F2F2"/>
      </a:lt1>
      <a:dk2>
        <a:srgbClr val="191B24"/>
      </a:dk2>
      <a:lt2>
        <a:srgbClr val="EBEB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270</Words>
  <Application>Microsoft Macintosh PowerPoint</Application>
  <PresentationFormat>Widescreen</PresentationFormat>
  <Paragraphs>70</Paragraphs>
  <Slides>23</Slides>
  <Notes>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Cambria Math</vt:lpstr>
      <vt:lpstr>Courier New</vt:lpstr>
      <vt:lpstr>Franklin Gothic Book</vt:lpstr>
      <vt:lpstr>Times New Roman</vt:lpstr>
      <vt:lpstr>Crop</vt:lpstr>
      <vt:lpstr>The Regiomontanus Problem in 3D</vt:lpstr>
      <vt:lpstr>PowerPoint Presentation</vt:lpstr>
      <vt:lpstr>Too Close</vt:lpstr>
      <vt:lpstr>Optimal</vt:lpstr>
      <vt:lpstr>Solving by Calculus</vt:lpstr>
      <vt:lpstr>Solving by Calculus</vt:lpstr>
      <vt:lpstr>By Geometry</vt:lpstr>
      <vt:lpstr>PowerPoint Presentation</vt:lpstr>
      <vt:lpstr>PowerPoint Presentation</vt:lpstr>
      <vt:lpstr>PowerPoint Presentation</vt:lpstr>
      <vt:lpstr>PowerPoint Presentation</vt:lpstr>
      <vt:lpstr>PowerPoint Presentation</vt:lpstr>
      <vt:lpstr>Cone Method</vt:lpstr>
      <vt:lpstr>Cone Method cont.</vt:lpstr>
      <vt:lpstr>Cone Method cont.</vt:lpstr>
      <vt:lpstr>Cone Method cont.</vt:lpstr>
      <vt:lpstr>Cone Method cont.</vt:lpstr>
      <vt:lpstr>2D Geometric Solution</vt:lpstr>
      <vt:lpstr>Extension of 2D Geometric Solution</vt:lpstr>
      <vt:lpstr>Circumcenter</vt:lpstr>
      <vt:lpstr>Circumcenter cont.</vt:lpstr>
      <vt:lpstr>Sphere Mehod</vt:lpstr>
      <vt:lpstr>Further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Criminal Activity and Poverty in the Northeastern United States</dc:title>
  <dc:creator>George Chemmala (GC10144)</dc:creator>
  <cp:lastModifiedBy>George Chemmala (GC10144)</cp:lastModifiedBy>
  <cp:revision>2</cp:revision>
  <cp:lastPrinted>2021-02-11T19:21:35Z</cp:lastPrinted>
  <dcterms:created xsi:type="dcterms:W3CDTF">2020-11-15T15:45:13Z</dcterms:created>
  <dcterms:modified xsi:type="dcterms:W3CDTF">2021-12-28T00:48:39Z</dcterms:modified>
</cp:coreProperties>
</file>

<file path=docProps/thumbnail.jpeg>
</file>